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58" r:id="rId4"/>
    <p:sldId id="260" r:id="rId5"/>
    <p:sldId id="316" r:id="rId6"/>
    <p:sldId id="296" r:id="rId8"/>
    <p:sldId id="311" r:id="rId9"/>
    <p:sldId id="312" r:id="rId10"/>
    <p:sldId id="349" r:id="rId11"/>
    <p:sldId id="331" r:id="rId12"/>
    <p:sldId id="335" r:id="rId13"/>
    <p:sldId id="338" r:id="rId14"/>
    <p:sldId id="344" r:id="rId15"/>
    <p:sldId id="345" r:id="rId16"/>
    <p:sldId id="346" r:id="rId17"/>
    <p:sldId id="348" r:id="rId18"/>
    <p:sldId id="305" r:id="rId19"/>
    <p:sldId id="317" r:id="rId20"/>
    <p:sldId id="319" r:id="rId21"/>
    <p:sldId id="328" r:id="rId22"/>
    <p:sldId id="327" r:id="rId23"/>
    <p:sldId id="326" r:id="rId24"/>
    <p:sldId id="318" r:id="rId25"/>
    <p:sldId id="321" r:id="rId26"/>
    <p:sldId id="320" r:id="rId27"/>
    <p:sldId id="334" r:id="rId28"/>
    <p:sldId id="333" r:id="rId29"/>
    <p:sldId id="332" r:id="rId30"/>
    <p:sldId id="323" r:id="rId31"/>
    <p:sldId id="324" r:id="rId32"/>
    <p:sldId id="306" r:id="rId33"/>
    <p:sldId id="266" r:id="rId34"/>
    <p:sldId id="377" r:id="rId35"/>
    <p:sldId id="375" r:id="rId36"/>
    <p:sldId id="376" r:id="rId37"/>
    <p:sldId id="330" r:id="rId38"/>
    <p:sldId id="308" r:id="rId39"/>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0" d="100"/>
          <a:sy n="80" d="100"/>
        </p:scale>
        <p:origin x="-828" y="-84"/>
      </p:cViewPr>
      <p:guideLst>
        <p:guide orient="horz" pos="2100"/>
        <p:guide pos="3853"/>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C5175F-1FE9-4D09-900D-070E8B60377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CD08C-DAD2-4C07-9824-7DA172CB478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0550" y="202630"/>
            <a:ext cx="10971372" cy="706090"/>
          </a:xfrm>
        </p:spPr>
        <p:txBody>
          <a:bodyPr>
            <a:normAutofit/>
          </a:bodyPr>
          <a:lstStyle>
            <a:lvl1pPr algn="l">
              <a:defRPr sz="3200" b="1">
                <a:solidFill>
                  <a:schemeClr val="bg1"/>
                </a:solidFill>
                <a:effectLst>
                  <a:glow rad="127000">
                    <a:schemeClr val="tx2">
                      <a:lumMod val="50000"/>
                    </a:schemeClr>
                  </a:glow>
                </a:effectLst>
                <a:latin typeface="+mj-ea"/>
                <a:ea typeface="+mj-ea"/>
              </a:defRPr>
            </a:lvl1pPr>
          </a:lstStyle>
          <a:p>
            <a:r>
              <a:rPr lang="zh-CN" altLang="en-US"/>
              <a:t>单击此处编辑母版标题样式</a:t>
            </a:r>
            <a:endParaRPr lang="zh-CN" altLang="en-US"/>
          </a:p>
        </p:txBody>
      </p:sp>
      <p:sp>
        <p:nvSpPr>
          <p:cNvPr id="3" name="矩形 2"/>
          <p:cNvSpPr/>
          <p:nvPr userDrawn="1"/>
        </p:nvSpPr>
        <p:spPr>
          <a:xfrm>
            <a:off x="0" y="908720"/>
            <a:ext cx="12190413" cy="5832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4DA9257-F073-4E61-A2B1-DFF67B2F51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CE1A4-B65A-41BF-B445-26CB48A2BA8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节标题">
    <p:bg>
      <p:bgPr>
        <a:solidFill>
          <a:srgbClr val="C00000"/>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5000" b="-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media" Target="file:///H:\&#26032;&#24314;&#25991;&#20214;&#22841;%20(4)\&#21338;&#29289;&#39302;&#25991;&#21270;&#19982;&#31185;&#26222;&#28526;&#27969;&#30340;&#30896;&#25758;PPT\&#25991;&#29289;.mp4" TargetMode="External"/><Relationship Id="rId3" Type="http://schemas.openxmlformats.org/officeDocument/2006/relationships/video" Target="file:///H:\&#26032;&#24314;&#25991;&#20214;&#22841;%20(4)\&#21338;&#29289;&#39302;&#25991;&#21270;&#19982;&#31185;&#26222;&#28526;&#27969;&#30340;&#30896;&#25758;PPT\&#25991;&#29289;.mp4" TargetMode="External"/><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40.jpeg"/><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46.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380298" y="1000108"/>
            <a:ext cx="10201922" cy="3231654"/>
          </a:xfrm>
          <a:prstGeom prst="rect">
            <a:avLst/>
          </a:prstGeom>
          <a:noFill/>
        </p:spPr>
        <p:txBody>
          <a:bodyPr wrap="square" rtlCol="0">
            <a:spAutoFit/>
          </a:bodyPr>
          <a:lstStyle/>
          <a:p>
            <a:pPr algn="r"/>
            <a:r>
              <a:rPr lang="en-US" altLang="zh-CN" sz="6600" b="1" dirty="0" smtClean="0">
                <a:solidFill>
                  <a:schemeClr val="bg1"/>
                </a:solidFill>
                <a:latin typeface="+mj-ea"/>
                <a:ea typeface="+mj-ea"/>
              </a:rPr>
              <a:t> </a:t>
            </a:r>
            <a:r>
              <a:rPr lang="zh-CN" altLang="en-US" sz="8000" b="1" dirty="0" smtClean="0">
                <a:solidFill>
                  <a:schemeClr val="bg1"/>
                </a:solidFill>
                <a:latin typeface="+mj-ea"/>
                <a:ea typeface="+mj-ea"/>
              </a:rPr>
              <a:t>博物馆文化与</a:t>
            </a:r>
            <a:endParaRPr lang="en-US" altLang="zh-CN" sz="8000" b="1" dirty="0" smtClean="0">
              <a:solidFill>
                <a:schemeClr val="bg1"/>
              </a:solidFill>
              <a:latin typeface="+mj-ea"/>
              <a:ea typeface="+mj-ea"/>
            </a:endParaRPr>
          </a:p>
          <a:p>
            <a:pPr algn="r"/>
            <a:r>
              <a:rPr lang="zh-CN" altLang="en-US" sz="8000" b="1" dirty="0" smtClean="0">
                <a:solidFill>
                  <a:schemeClr val="bg1"/>
                </a:solidFill>
                <a:latin typeface="+mj-ea"/>
                <a:ea typeface="+mj-ea"/>
              </a:rPr>
              <a:t>科普潮流的碰撞</a:t>
            </a:r>
            <a:endParaRPr lang="en-US" altLang="zh-CN" sz="8000" b="1" dirty="0" smtClean="0">
              <a:solidFill>
                <a:schemeClr val="bg1"/>
              </a:solidFill>
              <a:latin typeface="+mj-ea"/>
              <a:ea typeface="+mj-ea"/>
            </a:endParaRPr>
          </a:p>
          <a:p>
            <a:pPr algn="r"/>
            <a:r>
              <a:rPr lang="en-US" altLang="zh-CN" sz="4000" b="1" dirty="0" smtClean="0">
                <a:solidFill>
                  <a:schemeClr val="bg1"/>
                </a:solidFill>
                <a:latin typeface="+mj-ea"/>
                <a:ea typeface="+mj-ea"/>
              </a:rPr>
              <a:t>——</a:t>
            </a:r>
            <a:r>
              <a:rPr lang="zh-CN" altLang="en-US" sz="4000" b="1" dirty="0" smtClean="0">
                <a:solidFill>
                  <a:schemeClr val="bg1"/>
                </a:solidFill>
                <a:latin typeface="+mj-ea"/>
                <a:ea typeface="+mj-ea"/>
              </a:rPr>
              <a:t>甘肃省博物馆科普教育展示</a:t>
            </a:r>
            <a:endParaRPr lang="zh-CN" altLang="en-US" sz="4000" b="1" dirty="0">
              <a:solidFill>
                <a:schemeClr val="bg1"/>
              </a:solidFill>
              <a:latin typeface="+mj-ea"/>
              <a:ea typeface="+mj-ea"/>
            </a:endParaRPr>
          </a:p>
        </p:txBody>
      </p:sp>
      <p:sp>
        <p:nvSpPr>
          <p:cNvPr id="30" name="TextBox 23"/>
          <p:cNvSpPr txBox="1"/>
          <p:nvPr/>
        </p:nvSpPr>
        <p:spPr>
          <a:xfrm>
            <a:off x="8699075" y="4548882"/>
            <a:ext cx="2753981" cy="584747"/>
          </a:xfrm>
          <a:prstGeom prst="rect">
            <a:avLst/>
          </a:prstGeom>
          <a:noFill/>
        </p:spPr>
        <p:txBody>
          <a:bodyPr wrap="square" lIns="91412" tIns="45706" rIns="91412" bIns="45706" rtlCol="0" anchor="ctr">
            <a:spAutoFit/>
          </a:bodyPr>
          <a:lstStyle/>
          <a:p>
            <a:pPr algn="r"/>
            <a:r>
              <a:rPr lang="zh-CN" altLang="en-US" sz="3200" dirty="0" smtClean="0">
                <a:solidFill>
                  <a:schemeClr val="bg1"/>
                </a:solidFill>
                <a:latin typeface="微软雅黑" panose="020B0503020204020204" pitchFamily="34" charset="-122"/>
                <a:ea typeface="微软雅黑" panose="020B0503020204020204" pitchFamily="34" charset="-122"/>
              </a:rPr>
              <a:t>甘肃省博物馆</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3" name="TextBox 12"/>
          <p:cNvSpPr txBox="1"/>
          <p:nvPr/>
        </p:nvSpPr>
        <p:spPr>
          <a:xfrm>
            <a:off x="10238610" y="5191824"/>
            <a:ext cx="1214446" cy="523192"/>
          </a:xfrm>
          <a:prstGeom prst="rect">
            <a:avLst/>
          </a:prstGeom>
          <a:noFill/>
        </p:spPr>
        <p:txBody>
          <a:bodyPr wrap="square" lIns="91412" tIns="45706" rIns="91412" bIns="45706" rtlCol="0">
            <a:spAutoFit/>
          </a:bodyPr>
          <a:lstStyle/>
          <a:p>
            <a:pPr algn="ctr"/>
            <a:r>
              <a:rPr lang="en-US" altLang="zh-CN" sz="2800" dirty="0" smtClean="0">
                <a:solidFill>
                  <a:schemeClr val="bg1"/>
                </a:solidFill>
                <a:latin typeface="微软雅黑" panose="020B0503020204020204" pitchFamily="34" charset="-122"/>
                <a:ea typeface="微软雅黑" panose="020B0503020204020204" pitchFamily="34" charset="-122"/>
              </a:rPr>
              <a:t>12.12</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
                                            <p:txEl>
                                              <p:pRg st="0" end="0"/>
                                            </p:txEl>
                                          </p:spTgt>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8">
                                            <p:txEl>
                                              <p:pRg st="1" end="1"/>
                                            </p:txEl>
                                          </p:spTgt>
                                        </p:tgtEl>
                                        <p:attrNameLst>
                                          <p:attrName>style.visibility</p:attrName>
                                        </p:attrNameLst>
                                      </p:cBhvr>
                                      <p:to>
                                        <p:strVal val="visible"/>
                                      </p:to>
                                    </p:set>
                                    <p:anim calcmode="lin" valueType="num">
                                      <p:cBhvr>
                                        <p:cTn id="14" dur="50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8">
                                            <p:txEl>
                                              <p:pRg st="1" end="1"/>
                                            </p:txEl>
                                          </p:spTgt>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28">
                                            <p:txEl>
                                              <p:pRg st="2" end="2"/>
                                            </p:txEl>
                                          </p:spTgt>
                                        </p:tgtEl>
                                        <p:attrNameLst>
                                          <p:attrName>style.visibility</p:attrName>
                                        </p:attrNameLst>
                                      </p:cBhvr>
                                      <p:to>
                                        <p:strVal val="visible"/>
                                      </p:to>
                                    </p:set>
                                    <p:anim calcmode="lin" valueType="num">
                                      <p:cBhvr>
                                        <p:cTn id="2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8">
                                            <p:txEl>
                                              <p:pRg st="2" end="2"/>
                                            </p:txEl>
                                          </p:spTgt>
                                        </p:tgtEl>
                                      </p:cBhvr>
                                    </p:animEffect>
                                  </p:childTnLst>
                                </p:cTn>
                              </p:par>
                            </p:childTnLst>
                          </p:cTn>
                        </p:par>
                        <p:par>
                          <p:cTn id="26" fill="hold">
                            <p:stCondLst>
                              <p:cond delay="1149"/>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14" presetClass="entr" presetSubtype="10" fill="hold" grpId="0" nodeType="withEffect">
                                  <p:stCondLst>
                                    <p:cond delay="35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P spid="30"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072758" cy="706090"/>
          </a:xfrm>
        </p:spPr>
        <p:txBody>
          <a:bodyPr>
            <a:normAutofit/>
          </a:body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的</a:t>
            </a:r>
            <a:r>
              <a:rPr lang="zh-CN" altLang="en-US" dirty="0" smtClean="0"/>
              <a:t>项目成果</a:t>
            </a:r>
            <a:endParaRPr lang="en-US" altLang="zh-CN" dirty="0" smtClean="0"/>
          </a:p>
        </p:txBody>
      </p:sp>
      <p:sp>
        <p:nvSpPr>
          <p:cNvPr id="78" name="Rectangle 3"/>
          <p:cNvSpPr>
            <a:spLocks noChangeArrowheads="1"/>
          </p:cNvSpPr>
          <p:nvPr/>
        </p:nvSpPr>
        <p:spPr bwMode="auto">
          <a:xfrm>
            <a:off x="756920" y="1618615"/>
            <a:ext cx="8547100" cy="3849370"/>
          </a:xfrm>
          <a:prstGeom prst="rect">
            <a:avLst/>
          </a:prstGeom>
          <a:noFill/>
          <a:ln w="9525">
            <a:noFill/>
            <a:miter lim="800000"/>
          </a:ln>
        </p:spPr>
        <p:txBody>
          <a:bodyPr wrap="square">
            <a:spAutoFit/>
          </a:bodyPr>
          <a:lstStyle/>
          <a:p>
            <a:pPr marL="342900" indent="-342900">
              <a:lnSpc>
                <a:spcPct val="130000"/>
              </a:lnSpc>
              <a:spcBef>
                <a:spcPts val="0"/>
              </a:spcBef>
              <a:spcAft>
                <a:spcPts val="0"/>
              </a:spcAft>
            </a:pPr>
            <a:r>
              <a:rPr lang="en-US" altLang="zh-CN" sz="2800" b="1" i="1" dirty="0">
                <a:effectLst>
                  <a:outerShdw blurRad="38100" dist="38100" dir="2700000" algn="tl">
                    <a:srgbClr val="C0C0C0"/>
                  </a:outerShdw>
                </a:effectLst>
                <a:latin typeface="宋体" panose="02010600030101010101" pitchFamily="2" charset="-122"/>
              </a:rPr>
              <a:t> 1</a:t>
            </a:r>
            <a:r>
              <a:rPr lang="zh-CN" altLang="en-US" sz="2800" b="1" i="1" dirty="0">
                <a:effectLst>
                  <a:outerShdw blurRad="38100" dist="38100" dir="2700000" algn="tl">
                    <a:srgbClr val="C0C0C0"/>
                  </a:outerShdw>
                </a:effectLst>
                <a:latin typeface="宋体" panose="02010600030101010101" pitchFamily="2" charset="-122"/>
              </a:rPr>
              <a:t>、</a:t>
            </a:r>
            <a:r>
              <a:rPr lang="zh-CN" altLang="en-US" sz="2800" b="1" dirty="0">
                <a:effectLst>
                  <a:outerShdw blurRad="38100" dist="38100" dir="2700000" algn="tl">
                    <a:srgbClr val="C0C0C0"/>
                  </a:outerShdw>
                </a:effectLst>
                <a:latin typeface="宋体" panose="02010600030101010101" pitchFamily="2" charset="-122"/>
              </a:rPr>
              <a:t>系统的文物三维数据</a:t>
            </a:r>
            <a:endParaRPr lang="zh-CN" altLang="en-US" sz="2800" b="1" dirty="0">
              <a:effectLst>
                <a:outerShdw blurRad="38100" dist="38100" dir="2700000" algn="tl">
                  <a:srgbClr val="C0C0C0"/>
                </a:outerShdw>
              </a:effectLst>
              <a:latin typeface="宋体" panose="02010600030101010101" pitchFamily="2" charset="-122"/>
            </a:endParaRPr>
          </a:p>
          <a:p>
            <a:pPr marL="800100" lvl="1" indent="-342900">
              <a:lnSpc>
                <a:spcPct val="130000"/>
              </a:lnSpc>
              <a:spcBef>
                <a:spcPts val="0"/>
              </a:spcBef>
              <a:spcAft>
                <a:spcPts val="0"/>
              </a:spcAft>
              <a:buFont typeface="Franklin Gothic Medium" panose="020B0603020102020204" pitchFamily="34" charset="0"/>
              <a:buNone/>
            </a:pPr>
            <a:r>
              <a:rPr lang="zh-CN" altLang="en-US" sz="2400" dirty="0">
                <a:effectLst>
                  <a:outerShdw blurRad="38100" dist="38100" dir="2700000" algn="tl">
                    <a:srgbClr val="C0C0C0"/>
                  </a:outerShdw>
                </a:effectLst>
                <a:latin typeface="宋体" panose="02010600030101010101" pitchFamily="2" charset="-122"/>
              </a:rPr>
              <a:t>丝路文物、甘肃彩陶、嘉峪关</a:t>
            </a:r>
            <a:r>
              <a:rPr lang="en-US" altLang="zh-CN" sz="2400" dirty="0">
                <a:effectLst>
                  <a:outerShdw blurRad="38100" dist="38100" dir="2700000" algn="tl">
                    <a:srgbClr val="C0C0C0"/>
                  </a:outerShdw>
                </a:effectLst>
                <a:latin typeface="宋体" panose="02010600030101010101" pitchFamily="2" charset="-122"/>
              </a:rPr>
              <a:t>5</a:t>
            </a:r>
            <a:r>
              <a:rPr lang="zh-CN" altLang="en-US" sz="2400" dirty="0">
                <a:effectLst>
                  <a:outerShdw blurRad="38100" dist="38100" dir="2700000" algn="tl">
                    <a:srgbClr val="C0C0C0"/>
                  </a:outerShdw>
                </a:effectLst>
                <a:latin typeface="宋体" panose="02010600030101010101" pitchFamily="2" charset="-122"/>
              </a:rPr>
              <a:t>号壁画墓</a:t>
            </a:r>
            <a:endParaRPr lang="zh-CN" altLang="en-US" sz="2400" dirty="0">
              <a:effectLst>
                <a:outerShdw blurRad="38100" dist="38100" dir="2700000" algn="tl">
                  <a:srgbClr val="C0C0C0"/>
                </a:outerShdw>
              </a:effectLst>
              <a:latin typeface="宋体" panose="02010600030101010101" pitchFamily="2" charset="-122"/>
            </a:endParaRPr>
          </a:p>
          <a:p>
            <a:pPr marL="342900" indent="-342900">
              <a:lnSpc>
                <a:spcPct val="130000"/>
              </a:lnSpc>
              <a:spcBef>
                <a:spcPts val="0"/>
              </a:spcBef>
              <a:spcAft>
                <a:spcPts val="0"/>
              </a:spcAft>
            </a:pPr>
            <a:r>
              <a:rPr lang="en-US" altLang="zh-CN" sz="2800" b="1" dirty="0">
                <a:effectLst>
                  <a:outerShdw blurRad="38100" dist="38100" dir="2700000" algn="tl">
                    <a:srgbClr val="C0C0C0"/>
                  </a:outerShdw>
                </a:effectLst>
                <a:latin typeface="宋体" panose="02010600030101010101" pitchFamily="2" charset="-122"/>
              </a:rPr>
              <a:t> </a:t>
            </a:r>
            <a:r>
              <a:rPr lang="en-US" altLang="zh-CN" sz="2800" b="1" i="1" dirty="0">
                <a:effectLst>
                  <a:outerShdw blurRad="38100" dist="38100" dir="2700000" algn="tl">
                    <a:srgbClr val="C0C0C0"/>
                  </a:outerShdw>
                </a:effectLst>
                <a:latin typeface="宋体" panose="02010600030101010101" pitchFamily="2" charset="-122"/>
              </a:rPr>
              <a:t>2</a:t>
            </a:r>
            <a:r>
              <a:rPr lang="zh-CN" altLang="en-US" sz="2800" b="1" i="1" dirty="0">
                <a:effectLst>
                  <a:outerShdw blurRad="38100" dist="38100" dir="2700000" algn="tl">
                    <a:srgbClr val="C0C0C0"/>
                  </a:outerShdw>
                </a:effectLst>
                <a:latin typeface="宋体" panose="02010600030101010101" pitchFamily="2" charset="-122"/>
              </a:rPr>
              <a:t>、</a:t>
            </a:r>
            <a:r>
              <a:rPr lang="zh-CN" altLang="en-US" sz="2800" b="1" dirty="0">
                <a:effectLst>
                  <a:outerShdw blurRad="38100" dist="38100" dir="2700000" algn="tl">
                    <a:srgbClr val="C0C0C0"/>
                  </a:outerShdw>
                </a:effectLst>
                <a:latin typeface="宋体" panose="02010600030101010101" pitchFamily="2" charset="-122"/>
              </a:rPr>
              <a:t>展览数字化改造提升</a:t>
            </a:r>
            <a:endParaRPr lang="zh-CN" altLang="en-US" sz="2800" b="1" dirty="0">
              <a:effectLst>
                <a:outerShdw blurRad="38100" dist="38100" dir="2700000" algn="tl">
                  <a:srgbClr val="C0C0C0"/>
                </a:outerShdw>
              </a:effectLst>
              <a:latin typeface="宋体" panose="02010600030101010101" pitchFamily="2" charset="-122"/>
            </a:endParaRPr>
          </a:p>
          <a:p>
            <a:pPr marL="800100" lvl="1" indent="-342900">
              <a:lnSpc>
                <a:spcPct val="130000"/>
              </a:lnSpc>
              <a:spcBef>
                <a:spcPts val="0"/>
              </a:spcBef>
              <a:spcAft>
                <a:spcPts val="0"/>
              </a:spcAft>
              <a:buFont typeface="Franklin Gothic Medium" panose="020B0603020102020204" pitchFamily="34" charset="0"/>
              <a:buNone/>
            </a:pPr>
            <a:r>
              <a:rPr lang="zh-CN" altLang="en-US" sz="2400" dirty="0">
                <a:effectLst>
                  <a:outerShdw blurRad="38100" dist="38100" dir="2700000" algn="tl">
                    <a:srgbClr val="C0C0C0"/>
                  </a:outerShdw>
                </a:effectLst>
                <a:latin typeface="宋体" panose="02010600030101010101" pitchFamily="2" charset="-122"/>
              </a:rPr>
              <a:t>甘肃丝绸之路文明展、甘肃彩陶展、嘉峪关</a:t>
            </a:r>
            <a:r>
              <a:rPr lang="en-US" altLang="zh-CN" sz="2400" dirty="0">
                <a:effectLst>
                  <a:outerShdw blurRad="38100" dist="38100" dir="2700000" algn="tl">
                    <a:srgbClr val="C0C0C0"/>
                  </a:outerShdw>
                </a:effectLst>
                <a:latin typeface="宋体" panose="02010600030101010101" pitchFamily="2" charset="-122"/>
              </a:rPr>
              <a:t>5</a:t>
            </a:r>
            <a:r>
              <a:rPr lang="zh-CN" altLang="en-US" sz="2400" dirty="0">
                <a:effectLst>
                  <a:outerShdw blurRad="38100" dist="38100" dir="2700000" algn="tl">
                    <a:srgbClr val="C0C0C0"/>
                  </a:outerShdw>
                </a:effectLst>
                <a:latin typeface="宋体" panose="02010600030101010101" pitchFamily="2" charset="-122"/>
              </a:rPr>
              <a:t>号壁画墓</a:t>
            </a:r>
            <a:endParaRPr lang="zh-CN" altLang="en-US" sz="2400" dirty="0">
              <a:effectLst>
                <a:outerShdw blurRad="38100" dist="38100" dir="2700000" algn="tl">
                  <a:srgbClr val="C0C0C0"/>
                </a:outerShdw>
              </a:effectLst>
              <a:latin typeface="宋体" panose="02010600030101010101" pitchFamily="2" charset="-122"/>
            </a:endParaRPr>
          </a:p>
          <a:p>
            <a:pPr marL="342900" indent="-342900">
              <a:lnSpc>
                <a:spcPct val="130000"/>
              </a:lnSpc>
              <a:spcBef>
                <a:spcPts val="0"/>
              </a:spcBef>
              <a:spcAft>
                <a:spcPts val="0"/>
              </a:spcAft>
            </a:pPr>
            <a:r>
              <a:rPr lang="zh-CN" altLang="en-US" sz="2800" dirty="0">
                <a:effectLst>
                  <a:outerShdw blurRad="38100" dist="38100" dir="2700000" algn="tl">
                    <a:srgbClr val="C0C0C0"/>
                  </a:outerShdw>
                </a:effectLst>
                <a:latin typeface="宋体" panose="02010600030101010101" pitchFamily="2" charset="-122"/>
              </a:rPr>
              <a:t> </a:t>
            </a:r>
            <a:r>
              <a:rPr lang="en-US" altLang="zh-CN" sz="2800" b="1" i="1" dirty="0">
                <a:effectLst>
                  <a:outerShdw blurRad="38100" dist="38100" dir="2700000" algn="tl">
                    <a:srgbClr val="C0C0C0"/>
                  </a:outerShdw>
                </a:effectLst>
                <a:latin typeface="宋体" panose="02010600030101010101" pitchFamily="2" charset="-122"/>
              </a:rPr>
              <a:t>3</a:t>
            </a:r>
            <a:r>
              <a:rPr lang="zh-CN" altLang="en-US" sz="2800" b="1" i="1" dirty="0">
                <a:effectLst>
                  <a:outerShdw blurRad="38100" dist="38100" dir="2700000" algn="tl">
                    <a:srgbClr val="C0C0C0"/>
                  </a:outerShdw>
                </a:effectLst>
                <a:latin typeface="宋体" panose="02010600030101010101" pitchFamily="2" charset="-122"/>
              </a:rPr>
              <a:t>、</a:t>
            </a:r>
            <a:r>
              <a:rPr lang="zh-CN" altLang="en-US" sz="2800" b="1" dirty="0">
                <a:effectLst>
                  <a:outerShdw blurRad="38100" dist="38100" dir="2700000" algn="tl">
                    <a:srgbClr val="C0C0C0"/>
                  </a:outerShdw>
                </a:effectLst>
                <a:latin typeface="宋体" panose="02010600030101010101" pitchFamily="2" charset="-122"/>
              </a:rPr>
              <a:t>专业的、成熟的文物数字化展览</a:t>
            </a:r>
            <a:endParaRPr lang="zh-CN" altLang="en-US" sz="2800" b="1" dirty="0">
              <a:effectLst>
                <a:outerShdw blurRad="38100" dist="38100" dir="2700000" algn="tl">
                  <a:srgbClr val="C0C0C0"/>
                </a:outerShdw>
              </a:effectLst>
              <a:latin typeface="宋体" panose="02010600030101010101" pitchFamily="2" charset="-122"/>
            </a:endParaRPr>
          </a:p>
          <a:p>
            <a:pPr marL="342900" indent="-342900">
              <a:lnSpc>
                <a:spcPct val="130000"/>
              </a:lnSpc>
              <a:spcBef>
                <a:spcPts val="0"/>
              </a:spcBef>
              <a:spcAft>
                <a:spcPts val="0"/>
              </a:spcAft>
            </a:pPr>
            <a:r>
              <a:rPr lang="zh-CN" altLang="en-US" sz="2800" dirty="0">
                <a:effectLst>
                  <a:outerShdw blurRad="38100" dist="38100" dir="2700000" algn="tl">
                    <a:srgbClr val="C0C0C0"/>
                  </a:outerShdw>
                </a:effectLst>
                <a:latin typeface="宋体" panose="02010600030101010101" pitchFamily="2" charset="-122"/>
              </a:rPr>
              <a:t>   </a:t>
            </a:r>
            <a:r>
              <a:rPr lang="zh-CN" altLang="en-US" sz="2400" dirty="0">
                <a:effectLst>
                  <a:outerShdw blurRad="38100" dist="38100" dir="2700000" algn="tl">
                    <a:srgbClr val="C0C0C0"/>
                  </a:outerShdw>
                </a:effectLst>
                <a:latin typeface="宋体" panose="02010600030101010101" pitchFamily="2" charset="-122"/>
              </a:rPr>
              <a:t>首届文博会、埃及、台湾、俄罗斯</a:t>
            </a:r>
            <a:endParaRPr lang="zh-CN" altLang="en-US" sz="2400" dirty="0">
              <a:effectLst>
                <a:outerShdw blurRad="38100" dist="38100" dir="2700000" algn="tl">
                  <a:srgbClr val="C0C0C0"/>
                </a:outerShdw>
              </a:effectLst>
              <a:latin typeface="宋体" panose="02010600030101010101" pitchFamily="2" charset="-122"/>
            </a:endParaRPr>
          </a:p>
          <a:p>
            <a:pPr marL="342900" indent="-342900">
              <a:lnSpc>
                <a:spcPct val="130000"/>
              </a:lnSpc>
              <a:spcBef>
                <a:spcPts val="0"/>
              </a:spcBef>
              <a:spcAft>
                <a:spcPts val="0"/>
              </a:spcAft>
            </a:pPr>
            <a:r>
              <a:rPr lang="en-US" altLang="zh-CN" sz="2800" dirty="0">
                <a:effectLst>
                  <a:outerShdw blurRad="38100" dist="38100" dir="2700000" algn="tl">
                    <a:srgbClr val="C0C0C0"/>
                  </a:outerShdw>
                </a:effectLst>
                <a:latin typeface="宋体" panose="02010600030101010101" pitchFamily="2" charset="-122"/>
              </a:rPr>
              <a:t> </a:t>
            </a:r>
            <a:r>
              <a:rPr lang="en-US" altLang="zh-CN" sz="2800" b="1" i="1" dirty="0">
                <a:effectLst>
                  <a:outerShdw blurRad="38100" dist="38100" dir="2700000" algn="tl">
                    <a:srgbClr val="C0C0C0"/>
                  </a:outerShdw>
                </a:effectLst>
                <a:latin typeface="宋体" panose="02010600030101010101" pitchFamily="2" charset="-122"/>
              </a:rPr>
              <a:t>4</a:t>
            </a:r>
            <a:r>
              <a:rPr lang="zh-CN" altLang="en-US" sz="2800" b="1" i="1" dirty="0">
                <a:effectLst>
                  <a:outerShdw blurRad="38100" dist="38100" dir="2700000" algn="tl">
                    <a:srgbClr val="C0C0C0"/>
                  </a:outerShdw>
                </a:effectLst>
                <a:latin typeface="宋体" panose="02010600030101010101" pitchFamily="2" charset="-122"/>
              </a:rPr>
              <a:t>、</a:t>
            </a:r>
            <a:r>
              <a:rPr lang="zh-CN" altLang="en-US" sz="2800" b="1" dirty="0">
                <a:effectLst>
                  <a:outerShdw blurRad="38100" dist="38100" dir="2700000" algn="tl">
                    <a:srgbClr val="C0C0C0"/>
                  </a:outerShdw>
                </a:effectLst>
                <a:latin typeface="宋体" panose="02010600030101010101" pitchFamily="2" charset="-122"/>
              </a:rPr>
              <a:t>文物三维数据库及管理平台建设</a:t>
            </a:r>
            <a:endParaRPr lang="zh-CN" altLang="en-US" sz="2800" b="1" i="1" dirty="0">
              <a:effectLst>
                <a:outerShdw blurRad="38100" dist="38100" dir="2700000" algn="tl">
                  <a:srgbClr val="C0C0C0"/>
                </a:outerShdw>
              </a:effectLst>
              <a:latin typeface="宋体" panose="02010600030101010101" pitchFamily="2" charset="-122"/>
            </a:endParaRPr>
          </a:p>
        </p:txBody>
      </p:sp>
      <p:pic>
        <p:nvPicPr>
          <p:cNvPr id="79" name="Picture 8" descr="E:\甘肃省博物馆\博物馆\0014002100010001.jpg"/>
          <p:cNvPicPr>
            <a:picLocks noChangeAspect="1" noChangeArrowheads="1"/>
          </p:cNvPicPr>
          <p:nvPr/>
        </p:nvPicPr>
        <p:blipFill>
          <a:blip r:embed="rId1" cstate="print"/>
          <a:srcRect l="8705" t="594" r="8705" b="-594"/>
          <a:stretch>
            <a:fillRect/>
          </a:stretch>
        </p:blipFill>
        <p:spPr bwMode="auto">
          <a:xfrm>
            <a:off x="9167674" y="1295388"/>
            <a:ext cx="2095800" cy="2304687"/>
          </a:xfrm>
          <a:prstGeom prst="rect">
            <a:avLst/>
          </a:prstGeom>
          <a:noFill/>
          <a:ln w="9525">
            <a:noFill/>
            <a:miter lim="800000"/>
            <a:headEnd/>
            <a:tailEnd/>
          </a:ln>
        </p:spPr>
      </p:pic>
      <p:pic>
        <p:nvPicPr>
          <p:cNvPr id="80" name="Picture 7" descr="E:\甘肃省博物馆\博物馆\鲵鱼纹彩陶瓶.jpg"/>
          <p:cNvPicPr>
            <a:picLocks noChangeAspect="1" noChangeArrowheads="1"/>
          </p:cNvPicPr>
          <p:nvPr/>
        </p:nvPicPr>
        <p:blipFill>
          <a:blip r:embed="rId2"/>
          <a:srcRect l="14951" t="9894" r="5330" b="10529"/>
          <a:stretch>
            <a:fillRect/>
          </a:stretch>
        </p:blipFill>
        <p:spPr bwMode="auto">
          <a:xfrm>
            <a:off x="9167674" y="3856043"/>
            <a:ext cx="2075934" cy="2245083"/>
          </a:xfrm>
          <a:prstGeom prst="rect">
            <a:avLst/>
          </a:prstGeom>
          <a:noFill/>
          <a:ln w="9525">
            <a:noFill/>
            <a:miter lim="800000"/>
            <a:headEnd/>
            <a:tailEnd/>
          </a:ln>
        </p:spPr>
      </p:pic>
    </p:spTree>
  </p:cSld>
  <p:clrMapOvr>
    <a:masterClrMapping/>
  </p:clrMapOvr>
  <p:transition spd="slow" advClick="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072758" cy="706090"/>
          </a:xfrm>
        </p:spPr>
        <p:txBody>
          <a:bodyPr>
            <a:normAutofit/>
          </a:body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的</a:t>
            </a:r>
            <a:r>
              <a:rPr lang="zh-CN" altLang="en-US" dirty="0" smtClean="0"/>
              <a:t>创新流程</a:t>
            </a:r>
            <a:endParaRPr lang="zh-CN" altLang="en-US" dirty="0" smtClean="0"/>
          </a:p>
        </p:txBody>
      </p:sp>
      <p:grpSp>
        <p:nvGrpSpPr>
          <p:cNvPr id="7" name="Group 1028"/>
          <p:cNvGrpSpPr/>
          <p:nvPr/>
        </p:nvGrpSpPr>
        <p:grpSpPr bwMode="auto">
          <a:xfrm>
            <a:off x="1371422" y="1071546"/>
            <a:ext cx="9978785" cy="5508625"/>
            <a:chOff x="0" y="0"/>
            <a:chExt cx="7795429" cy="6190809"/>
          </a:xfrm>
        </p:grpSpPr>
        <p:sp>
          <p:nvSpPr>
            <p:cNvPr id="8" name="Rectangle 11273"/>
            <p:cNvSpPr/>
            <p:nvPr/>
          </p:nvSpPr>
          <p:spPr bwMode="auto">
            <a:xfrm>
              <a:off x="762183" y="0"/>
              <a:ext cx="5480773" cy="1577140"/>
            </a:xfrm>
            <a:prstGeom prst="rect">
              <a:avLst/>
            </a:prstGeom>
            <a:noFill/>
            <a:ln w="127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nvGrpSpPr>
            <p:cNvPr id="9" name="Group 11274"/>
            <p:cNvGrpSpPr/>
            <p:nvPr/>
          </p:nvGrpSpPr>
          <p:grpSpPr bwMode="auto">
            <a:xfrm>
              <a:off x="0" y="1904511"/>
              <a:ext cx="7132447" cy="2289897"/>
              <a:chOff x="0" y="1904511"/>
              <a:chExt cx="7132447" cy="2289897"/>
            </a:xfrm>
          </p:grpSpPr>
          <p:grpSp>
            <p:nvGrpSpPr>
              <p:cNvPr id="32" name="Group 11275"/>
              <p:cNvGrpSpPr/>
              <p:nvPr/>
            </p:nvGrpSpPr>
            <p:grpSpPr bwMode="auto">
              <a:xfrm>
                <a:off x="2018711" y="2367494"/>
                <a:ext cx="3093469" cy="604809"/>
                <a:chOff x="2018711" y="2367494"/>
                <a:chExt cx="3093469" cy="604809"/>
              </a:xfrm>
            </p:grpSpPr>
            <p:grpSp>
              <p:nvGrpSpPr>
                <p:cNvPr id="52" name="Group 11279"/>
                <p:cNvGrpSpPr/>
                <p:nvPr/>
              </p:nvGrpSpPr>
              <p:grpSpPr bwMode="auto">
                <a:xfrm>
                  <a:off x="2018711" y="2367494"/>
                  <a:ext cx="3093372" cy="604809"/>
                  <a:chOff x="2018711" y="2367494"/>
                  <a:chExt cx="3093372" cy="604809"/>
                </a:xfrm>
              </p:grpSpPr>
              <p:sp>
                <p:nvSpPr>
                  <p:cNvPr id="54" name="Rectangle 11280"/>
                  <p:cNvSpPr/>
                  <p:nvPr/>
                </p:nvSpPr>
                <p:spPr>
                  <a:xfrm>
                    <a:off x="2018711" y="2367494"/>
                    <a:ext cx="3093372" cy="501331"/>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55" name="Isosceles Triangle 11281"/>
                  <p:cNvSpPr/>
                  <p:nvPr/>
                </p:nvSpPr>
                <p:spPr>
                  <a:xfrm flipV="1">
                    <a:off x="3503397" y="2867042"/>
                    <a:ext cx="123999" cy="105261"/>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sp>
              <p:nvSpPr>
                <p:cNvPr id="53" name="Rectangle 11282"/>
                <p:cNvSpPr>
                  <a:spLocks noChangeArrowheads="1"/>
                </p:cNvSpPr>
                <p:nvPr/>
              </p:nvSpPr>
              <p:spPr bwMode="auto">
                <a:xfrm>
                  <a:off x="2019222" y="2373795"/>
                  <a:ext cx="3092958" cy="421615"/>
                </a:xfrm>
                <a:prstGeom prst="rect">
                  <a:avLst/>
                </a:prstGeom>
                <a:noFill/>
                <a:ln w="9525">
                  <a:noFill/>
                  <a:miter lim="800000"/>
                </a:ln>
              </p:spPr>
              <p:txBody>
                <a:bodyPr/>
                <a:lstStyle/>
                <a:p>
                  <a:pPr algn="ctr">
                    <a:lnSpc>
                      <a:spcPct val="115000"/>
                    </a:lnSpc>
                  </a:pPr>
                  <a:r>
                    <a:rPr lang="zh-CN" altLang="zh-CN" sz="1600" b="1">
                      <a:solidFill>
                        <a:srgbClr val="FFFFFF"/>
                      </a:solidFill>
                      <a:latin typeface="Calibri" panose="020F0502020204030204" pitchFamily="34" charset="0"/>
                      <a:cs typeface="Times New Roman" panose="02020603050405020304" pitchFamily="18" charset="0"/>
                    </a:rPr>
                    <a:t>互联网</a:t>
                  </a:r>
                  <a:r>
                    <a:rPr lang="en-US" altLang="zh-CN" sz="1600" b="1">
                      <a:solidFill>
                        <a:srgbClr val="FFFFFF"/>
                      </a:solidFill>
                      <a:latin typeface="Calibri" panose="020F0502020204030204" pitchFamily="34" charset="0"/>
                      <a:cs typeface="Times New Roman" panose="02020603050405020304" pitchFamily="18" charset="0"/>
                    </a:rPr>
                    <a:t>+</a:t>
                  </a:r>
                  <a:r>
                    <a:rPr lang="zh-CN" altLang="zh-CN" sz="1600" b="1">
                      <a:solidFill>
                        <a:srgbClr val="FFFFFF"/>
                      </a:solidFill>
                      <a:latin typeface="Calibri" panose="020F0502020204030204" pitchFamily="34" charset="0"/>
                      <a:cs typeface="Times New Roman" panose="02020603050405020304" pitchFamily="18" charset="0"/>
                    </a:rPr>
                    <a:t>智慧博物馆</a:t>
                  </a:r>
                  <a:endParaRPr lang="zh-CN" altLang="zh-CN" sz="2400" b="1">
                    <a:latin typeface="Times New Roman" panose="02020603050405020304" pitchFamily="18" charset="0"/>
                    <a:cs typeface="Times New Roman" panose="02020603050405020304" pitchFamily="18" charset="0"/>
                  </a:endParaRPr>
                </a:p>
              </p:txBody>
            </p:sp>
          </p:grpSp>
          <p:grpSp>
            <p:nvGrpSpPr>
              <p:cNvPr id="33" name="Group 11283"/>
              <p:cNvGrpSpPr/>
              <p:nvPr/>
            </p:nvGrpSpPr>
            <p:grpSpPr bwMode="auto">
              <a:xfrm>
                <a:off x="0" y="3605656"/>
                <a:ext cx="7132447" cy="588752"/>
                <a:chOff x="0" y="3605656"/>
                <a:chExt cx="7132447" cy="588752"/>
              </a:xfrm>
            </p:grpSpPr>
            <p:grpSp>
              <p:nvGrpSpPr>
                <p:cNvPr id="37" name="Group 11284"/>
                <p:cNvGrpSpPr/>
                <p:nvPr/>
              </p:nvGrpSpPr>
              <p:grpSpPr bwMode="auto">
                <a:xfrm>
                  <a:off x="0" y="3605656"/>
                  <a:ext cx="1775671" cy="588752"/>
                  <a:chOff x="0" y="3605656"/>
                  <a:chExt cx="1775671" cy="588752"/>
                </a:xfrm>
              </p:grpSpPr>
              <p:grpSp>
                <p:nvGrpSpPr>
                  <p:cNvPr id="48" name="Group 11285"/>
                  <p:cNvGrpSpPr/>
                  <p:nvPr/>
                </p:nvGrpSpPr>
                <p:grpSpPr bwMode="auto">
                  <a:xfrm>
                    <a:off x="0" y="3605656"/>
                    <a:ext cx="1775671" cy="490626"/>
                    <a:chOff x="0" y="3605656"/>
                    <a:chExt cx="3094107" cy="490626"/>
                  </a:xfrm>
                </p:grpSpPr>
                <p:sp>
                  <p:nvSpPr>
                    <p:cNvPr id="50" name="Rectangle 11303"/>
                    <p:cNvSpPr/>
                    <p:nvPr/>
                  </p:nvSpPr>
                  <p:spPr>
                    <a:xfrm>
                      <a:off x="0" y="3605656"/>
                      <a:ext cx="3094107" cy="490626"/>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51" name="Rectangle 11304"/>
                    <p:cNvSpPr>
                      <a:spLocks noChangeArrowheads="1"/>
                    </p:cNvSpPr>
                    <p:nvPr/>
                  </p:nvSpPr>
                  <p:spPr bwMode="auto">
                    <a:xfrm>
                      <a:off x="0" y="3614760"/>
                      <a:ext cx="3093474" cy="421614"/>
                    </a:xfrm>
                    <a:prstGeom prst="rect">
                      <a:avLst/>
                    </a:prstGeom>
                    <a:noFill/>
                    <a:ln w="9525">
                      <a:noFill/>
                      <a:miter lim="800000"/>
                    </a:ln>
                  </p:spPr>
                  <p:txBody>
                    <a:bodyPr/>
                    <a:lstStyle/>
                    <a:p>
                      <a:pPr algn="ctr">
                        <a:lnSpc>
                          <a:spcPct val="115000"/>
                        </a:lnSpc>
                      </a:pPr>
                      <a:r>
                        <a:rPr lang="zh-CN" altLang="zh-CN" sz="1400" b="1">
                          <a:solidFill>
                            <a:srgbClr val="FFFFFF"/>
                          </a:solidFill>
                          <a:latin typeface="Calibri" panose="020F0502020204030204" pitchFamily="34" charset="0"/>
                          <a:cs typeface="Times New Roman" panose="02020603050405020304" pitchFamily="18" charset="0"/>
                        </a:rPr>
                        <a:t>智慧保护</a:t>
                      </a:r>
                      <a:endParaRPr lang="zh-CN" altLang="zh-CN" sz="2000" b="1">
                        <a:latin typeface="Times New Roman" panose="02020603050405020304" pitchFamily="18" charset="0"/>
                        <a:cs typeface="Times New Roman" panose="02020603050405020304" pitchFamily="18" charset="0"/>
                      </a:endParaRPr>
                    </a:p>
                  </p:txBody>
                </p:sp>
              </p:grpSp>
              <p:sp>
                <p:nvSpPr>
                  <p:cNvPr id="49" name="Isosceles Triangle 11305"/>
                  <p:cNvSpPr/>
                  <p:nvPr/>
                </p:nvSpPr>
                <p:spPr>
                  <a:xfrm flipV="1">
                    <a:off x="826663" y="4089146"/>
                    <a:ext cx="122346" cy="10526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grpSp>
              <p:nvGrpSpPr>
                <p:cNvPr id="38" name="Group 11306"/>
                <p:cNvGrpSpPr/>
                <p:nvPr/>
              </p:nvGrpSpPr>
              <p:grpSpPr bwMode="auto">
                <a:xfrm>
                  <a:off x="2689320" y="3605656"/>
                  <a:ext cx="1781270" cy="588752"/>
                  <a:chOff x="2689320" y="3605656"/>
                  <a:chExt cx="1781270" cy="588752"/>
                </a:xfrm>
              </p:grpSpPr>
              <p:grpSp>
                <p:nvGrpSpPr>
                  <p:cNvPr id="44" name="Group 11307"/>
                  <p:cNvGrpSpPr/>
                  <p:nvPr/>
                </p:nvGrpSpPr>
                <p:grpSpPr bwMode="auto">
                  <a:xfrm>
                    <a:off x="2689320" y="3605656"/>
                    <a:ext cx="1781270" cy="490626"/>
                    <a:chOff x="2689321" y="3605656"/>
                    <a:chExt cx="3103863" cy="490626"/>
                  </a:xfrm>
                </p:grpSpPr>
                <p:sp>
                  <p:nvSpPr>
                    <p:cNvPr id="46" name="Rectangle 11308"/>
                    <p:cNvSpPr/>
                    <p:nvPr/>
                  </p:nvSpPr>
                  <p:spPr>
                    <a:xfrm>
                      <a:off x="2690435" y="3605656"/>
                      <a:ext cx="3102749" cy="490626"/>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47" name="Rectangle 11309"/>
                    <p:cNvSpPr>
                      <a:spLocks noChangeArrowheads="1"/>
                    </p:cNvSpPr>
                    <p:nvPr/>
                  </p:nvSpPr>
                  <p:spPr bwMode="auto">
                    <a:xfrm>
                      <a:off x="2689321" y="3614753"/>
                      <a:ext cx="3093474" cy="421614"/>
                    </a:xfrm>
                    <a:prstGeom prst="rect">
                      <a:avLst/>
                    </a:prstGeom>
                    <a:noFill/>
                    <a:ln w="9525">
                      <a:noFill/>
                      <a:miter lim="800000"/>
                    </a:ln>
                  </p:spPr>
                  <p:txBody>
                    <a:bodyPr/>
                    <a:lstStyle/>
                    <a:p>
                      <a:pPr algn="ctr">
                        <a:lnSpc>
                          <a:spcPct val="115000"/>
                        </a:lnSpc>
                      </a:pPr>
                      <a:r>
                        <a:rPr lang="zh-CN" altLang="zh-CN" sz="1400" b="1">
                          <a:solidFill>
                            <a:srgbClr val="FFFFFF"/>
                          </a:solidFill>
                          <a:latin typeface="Calibri" panose="020F0502020204030204" pitchFamily="34" charset="0"/>
                          <a:cs typeface="Times New Roman" panose="02020603050405020304" pitchFamily="18" charset="0"/>
                        </a:rPr>
                        <a:t>智慧管理</a:t>
                      </a:r>
                      <a:endParaRPr lang="zh-CN" altLang="zh-CN" sz="2000" b="1">
                        <a:latin typeface="Times New Roman" panose="02020603050405020304" pitchFamily="18" charset="0"/>
                        <a:cs typeface="Times New Roman" panose="02020603050405020304" pitchFamily="18" charset="0"/>
                      </a:endParaRPr>
                    </a:p>
                  </p:txBody>
                </p:sp>
              </p:grpSp>
              <p:sp>
                <p:nvSpPr>
                  <p:cNvPr id="45" name="Isosceles Triangle 11311"/>
                  <p:cNvSpPr/>
                  <p:nvPr/>
                </p:nvSpPr>
                <p:spPr>
                  <a:xfrm flipV="1">
                    <a:off x="3516623" y="4089146"/>
                    <a:ext cx="127306" cy="10526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grpSp>
              <p:nvGrpSpPr>
                <p:cNvPr id="39" name="Group 11312"/>
                <p:cNvGrpSpPr/>
                <p:nvPr/>
              </p:nvGrpSpPr>
              <p:grpSpPr bwMode="auto">
                <a:xfrm>
                  <a:off x="5356322" y="3614746"/>
                  <a:ext cx="1776125" cy="579662"/>
                  <a:chOff x="5356322" y="3614746"/>
                  <a:chExt cx="1776125" cy="579662"/>
                </a:xfrm>
              </p:grpSpPr>
              <p:grpSp>
                <p:nvGrpSpPr>
                  <p:cNvPr id="40" name="Group 11313"/>
                  <p:cNvGrpSpPr/>
                  <p:nvPr/>
                </p:nvGrpSpPr>
                <p:grpSpPr bwMode="auto">
                  <a:xfrm>
                    <a:off x="5356322" y="3614746"/>
                    <a:ext cx="1776125" cy="508299"/>
                    <a:chOff x="5356321" y="3614746"/>
                    <a:chExt cx="3094897" cy="508299"/>
                  </a:xfrm>
                </p:grpSpPr>
                <p:sp>
                  <p:nvSpPr>
                    <p:cNvPr id="42" name="Rectangle 11314"/>
                    <p:cNvSpPr/>
                    <p:nvPr/>
                  </p:nvSpPr>
                  <p:spPr>
                    <a:xfrm>
                      <a:off x="5357110" y="3627066"/>
                      <a:ext cx="3094108" cy="495979"/>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43" name="Rectangle 11315"/>
                    <p:cNvSpPr>
                      <a:spLocks noChangeArrowheads="1"/>
                    </p:cNvSpPr>
                    <p:nvPr/>
                  </p:nvSpPr>
                  <p:spPr bwMode="auto">
                    <a:xfrm>
                      <a:off x="5356321" y="3614746"/>
                      <a:ext cx="3093474" cy="421614"/>
                    </a:xfrm>
                    <a:prstGeom prst="rect">
                      <a:avLst/>
                    </a:prstGeom>
                    <a:noFill/>
                    <a:ln w="9525">
                      <a:noFill/>
                      <a:miter lim="800000"/>
                    </a:ln>
                  </p:spPr>
                  <p:txBody>
                    <a:bodyPr/>
                    <a:lstStyle/>
                    <a:p>
                      <a:pPr algn="ctr">
                        <a:lnSpc>
                          <a:spcPct val="115000"/>
                        </a:lnSpc>
                      </a:pPr>
                      <a:r>
                        <a:rPr lang="zh-CN" altLang="zh-CN" sz="1400" b="1">
                          <a:solidFill>
                            <a:srgbClr val="FFFFFF"/>
                          </a:solidFill>
                          <a:latin typeface="Calibri" panose="020F0502020204030204" pitchFamily="34" charset="0"/>
                          <a:cs typeface="Times New Roman" panose="02020603050405020304" pitchFamily="18" charset="0"/>
                        </a:rPr>
                        <a:t>智慧服务</a:t>
                      </a:r>
                      <a:endParaRPr lang="zh-CN" altLang="zh-CN" sz="2000" b="1">
                        <a:latin typeface="Times New Roman" panose="02020603050405020304" pitchFamily="18" charset="0"/>
                        <a:cs typeface="Times New Roman" panose="02020603050405020304" pitchFamily="18" charset="0"/>
                      </a:endParaRPr>
                    </a:p>
                  </p:txBody>
                </p:sp>
              </p:grpSp>
              <p:sp>
                <p:nvSpPr>
                  <p:cNvPr id="41" name="Isosceles Triangle 11316"/>
                  <p:cNvSpPr/>
                  <p:nvPr/>
                </p:nvSpPr>
                <p:spPr>
                  <a:xfrm flipV="1">
                    <a:off x="6183437" y="4089146"/>
                    <a:ext cx="122346" cy="10526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grpSp>
          <p:sp>
            <p:nvSpPr>
              <p:cNvPr id="34" name="Freeform 11317"/>
              <p:cNvSpPr/>
              <p:nvPr/>
            </p:nvSpPr>
            <p:spPr>
              <a:xfrm>
                <a:off x="882876" y="3259542"/>
                <a:ext cx="5366694" cy="392501"/>
              </a:xfrm>
              <a:custGeom>
                <a:avLst/>
                <a:gdLst>
                  <a:gd name="connsiteX0" fmla="*/ 0 w 5422604"/>
                  <a:gd name="connsiteY0" fmla="*/ 350874 h 393405"/>
                  <a:gd name="connsiteX1" fmla="*/ 0 w 5422604"/>
                  <a:gd name="connsiteY1" fmla="*/ 0 h 393405"/>
                  <a:gd name="connsiteX2" fmla="*/ 5422604 w 5422604"/>
                  <a:gd name="connsiteY2" fmla="*/ 0 h 393405"/>
                  <a:gd name="connsiteX3" fmla="*/ 5422604 w 5422604"/>
                  <a:gd name="connsiteY3" fmla="*/ 393405 h 393405"/>
                </a:gdLst>
                <a:ahLst/>
                <a:cxnLst>
                  <a:cxn ang="0">
                    <a:pos x="connsiteX0" y="connsiteY0"/>
                  </a:cxn>
                  <a:cxn ang="0">
                    <a:pos x="connsiteX1" y="connsiteY1"/>
                  </a:cxn>
                  <a:cxn ang="0">
                    <a:pos x="connsiteX2" y="connsiteY2"/>
                  </a:cxn>
                  <a:cxn ang="0">
                    <a:pos x="connsiteX3" y="connsiteY3"/>
                  </a:cxn>
                </a:cxnLst>
                <a:rect l="l" t="t" r="r" b="b"/>
                <a:pathLst>
                  <a:path w="5422604" h="393405">
                    <a:moveTo>
                      <a:pt x="0" y="350874"/>
                    </a:moveTo>
                    <a:lnTo>
                      <a:pt x="0" y="0"/>
                    </a:lnTo>
                    <a:lnTo>
                      <a:pt x="5422604" y="0"/>
                    </a:lnTo>
                    <a:lnTo>
                      <a:pt x="5422604" y="393405"/>
                    </a:lnTo>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cxnSp>
            <p:nvCxnSpPr>
              <p:cNvPr id="35" name="Straight Connector 11318"/>
              <p:cNvCxnSpPr/>
              <p:nvPr/>
            </p:nvCxnSpPr>
            <p:spPr>
              <a:xfrm>
                <a:off x="3561263" y="2865256"/>
                <a:ext cx="9920" cy="7404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36" name="Picture 11319" descr="https://cdn1.iconfinder.com/data/icons/maps-and-locations/16/museum-512.png"/>
              <p:cNvPicPr>
                <a:picLocks noChangeAspect="1" noChangeArrowheads="1"/>
              </p:cNvPicPr>
              <p:nvPr/>
            </p:nvPicPr>
            <p:blipFill>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73211" y="1904511"/>
                <a:ext cx="384821" cy="384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11320"/>
            <p:cNvGrpSpPr/>
            <p:nvPr/>
          </p:nvGrpSpPr>
          <p:grpSpPr bwMode="auto">
            <a:xfrm>
              <a:off x="1219200" y="174510"/>
              <a:ext cx="4682089" cy="1201028"/>
              <a:chOff x="1219200" y="174510"/>
              <a:chExt cx="4682089" cy="1201028"/>
            </a:xfrm>
          </p:grpSpPr>
          <p:sp>
            <p:nvSpPr>
              <p:cNvPr id="15" name="Freeform 11321"/>
              <p:cNvSpPr/>
              <p:nvPr/>
            </p:nvSpPr>
            <p:spPr>
              <a:xfrm flipV="1">
                <a:off x="2106336" y="983037"/>
                <a:ext cx="2906546" cy="392501"/>
              </a:xfrm>
              <a:custGeom>
                <a:avLst/>
                <a:gdLst>
                  <a:gd name="connsiteX0" fmla="*/ 0 w 5422604"/>
                  <a:gd name="connsiteY0" fmla="*/ 350874 h 393405"/>
                  <a:gd name="connsiteX1" fmla="*/ 0 w 5422604"/>
                  <a:gd name="connsiteY1" fmla="*/ 0 h 393405"/>
                  <a:gd name="connsiteX2" fmla="*/ 5422604 w 5422604"/>
                  <a:gd name="connsiteY2" fmla="*/ 0 h 393405"/>
                  <a:gd name="connsiteX3" fmla="*/ 5422604 w 5422604"/>
                  <a:gd name="connsiteY3" fmla="*/ 393405 h 393405"/>
                </a:gdLst>
                <a:ahLst/>
                <a:cxnLst>
                  <a:cxn ang="0">
                    <a:pos x="connsiteX0" y="connsiteY0"/>
                  </a:cxn>
                  <a:cxn ang="0">
                    <a:pos x="connsiteX1" y="connsiteY1"/>
                  </a:cxn>
                  <a:cxn ang="0">
                    <a:pos x="connsiteX2" y="connsiteY2"/>
                  </a:cxn>
                  <a:cxn ang="0">
                    <a:pos x="connsiteX3" y="connsiteY3"/>
                  </a:cxn>
                </a:cxnLst>
                <a:rect l="l" t="t" r="r" b="b"/>
                <a:pathLst>
                  <a:path w="5422604" h="393405">
                    <a:moveTo>
                      <a:pt x="0" y="350874"/>
                    </a:moveTo>
                    <a:lnTo>
                      <a:pt x="0" y="0"/>
                    </a:lnTo>
                    <a:lnTo>
                      <a:pt x="5422604" y="0"/>
                    </a:lnTo>
                    <a:lnTo>
                      <a:pt x="5422604" y="393405"/>
                    </a:lnTo>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pic>
            <p:nvPicPr>
              <p:cNvPr id="16" name="Picture 11322" descr="https://tse3-mm.cn.bing.net/th?id=OIP.M1138d8e56d531f13afad80734f0a8948H0&amp;pid=15.1&amp;P=0&amp;w=300&amp;h=300"/>
              <p:cNvPicPr>
                <a:picLocks noChangeAspect="1" noChangeArrowheads="1"/>
              </p:cNvPicPr>
              <p:nvPr/>
            </p:nvPicPr>
            <p:blipFill>
              <a:blip r:embed="rId2"/>
              <a:srcRect t="8354" b="8920"/>
              <a:stretch>
                <a:fillRect/>
              </a:stretch>
            </p:blipFill>
            <p:spPr bwMode="auto">
              <a:xfrm>
                <a:off x="1860433" y="174510"/>
                <a:ext cx="492455" cy="407554"/>
              </a:xfrm>
              <a:prstGeom prst="rect">
                <a:avLst/>
              </a:prstGeom>
              <a:noFill/>
              <a:ln w="9525">
                <a:noFill/>
                <a:miter lim="800000"/>
                <a:headEnd/>
                <a:tailEnd/>
              </a:ln>
            </p:spPr>
          </p:pic>
          <p:pic>
            <p:nvPicPr>
              <p:cNvPr id="17" name="Picture 11323" descr="https://cdn1.iconfinder.com/data/icons/maps-and-locations/16/museum-512.png"/>
              <p:cNvPicPr>
                <a:picLocks noChangeAspect="1" noChangeArrowheads="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1089" y="185800"/>
                <a:ext cx="384821" cy="3849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1324"/>
              <p:cNvGrpSpPr/>
              <p:nvPr/>
            </p:nvGrpSpPr>
            <p:grpSpPr bwMode="auto">
              <a:xfrm>
                <a:off x="3387663" y="772513"/>
                <a:ext cx="350505" cy="308648"/>
                <a:chOff x="3387258" y="772514"/>
                <a:chExt cx="350505" cy="308558"/>
              </a:xfrm>
            </p:grpSpPr>
            <p:cxnSp>
              <p:nvCxnSpPr>
                <p:cNvPr id="30" name="Straight Connector 11325"/>
                <p:cNvCxnSpPr/>
                <p:nvPr/>
              </p:nvCxnSpPr>
              <p:spPr>
                <a:xfrm>
                  <a:off x="3562511" y="772514"/>
                  <a:ext cx="0" cy="3085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1326"/>
                <p:cNvCxnSpPr/>
                <p:nvPr/>
              </p:nvCxnSpPr>
              <p:spPr>
                <a:xfrm flipH="1">
                  <a:off x="3387258" y="925902"/>
                  <a:ext cx="3505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1327"/>
              <p:cNvGrpSpPr/>
              <p:nvPr/>
            </p:nvGrpSpPr>
            <p:grpSpPr>
              <a:xfrm>
                <a:off x="4126040" y="630403"/>
                <a:ext cx="1775249" cy="590267"/>
                <a:chOff x="4126040" y="630403"/>
                <a:chExt cx="1775249" cy="590267"/>
              </a:xfrm>
              <a:solidFill>
                <a:schemeClr val="accent2">
                  <a:lumMod val="50000"/>
                </a:schemeClr>
              </a:solidFill>
            </p:grpSpPr>
            <p:grpSp>
              <p:nvGrpSpPr>
                <p:cNvPr id="25" name="Group 1024"/>
                <p:cNvGrpSpPr/>
                <p:nvPr/>
              </p:nvGrpSpPr>
              <p:grpSpPr>
                <a:xfrm>
                  <a:off x="4126040" y="630403"/>
                  <a:ext cx="1775249" cy="503478"/>
                  <a:chOff x="4126040" y="630403"/>
                  <a:chExt cx="3093371" cy="503478"/>
                </a:xfrm>
                <a:grpFill/>
              </p:grpSpPr>
              <p:sp>
                <p:nvSpPr>
                  <p:cNvPr id="27" name="Rectangle 1025"/>
                  <p:cNvSpPr/>
                  <p:nvPr/>
                </p:nvSpPr>
                <p:spPr>
                  <a:xfrm>
                    <a:off x="4126040" y="632167"/>
                    <a:ext cx="3092800" cy="496207"/>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28" name="Rectangle 1028"/>
                  <p:cNvSpPr/>
                  <p:nvPr/>
                </p:nvSpPr>
                <p:spPr>
                  <a:xfrm rot="10800000" flipV="1">
                    <a:off x="4126042" y="712267"/>
                    <a:ext cx="3092013" cy="421614"/>
                  </a:xfrm>
                  <a:prstGeom prst="rect">
                    <a:avLst/>
                  </a:prstGeom>
                  <a:grpFill/>
                </p:spPr>
                <p:txBody>
                  <a:bodyPr/>
                  <a:lstStyle/>
                  <a:p>
                    <a:pPr algn="ctr">
                      <a:lnSpc>
                        <a:spcPct val="115000"/>
                      </a:lnSpc>
                      <a:spcAft>
                        <a:spcPts val="0"/>
                      </a:spcAft>
                      <a:defRPr/>
                    </a:pPr>
                    <a:r>
                      <a:rPr lang="zh-CN" sz="1000">
                        <a:solidFill>
                          <a:srgbClr val="FFFFFF"/>
                        </a:solidFill>
                        <a:latin typeface="Calibri" panose="020F0502020204030204"/>
                        <a:ea typeface="宋体" panose="02010600030101010101" pitchFamily="2" charset="-122"/>
                        <a:cs typeface="Times New Roman" panose="02020603050405020304"/>
                      </a:rPr>
                      <a:t>数字化博物馆</a:t>
                    </a:r>
                    <a:endParaRPr lang="zh-CN" sz="1200">
                      <a:latin typeface="Times New Roman" panose="02020603050405020304"/>
                      <a:ea typeface="宋体" panose="02010600030101010101" pitchFamily="2" charset="-122"/>
                    </a:endParaRPr>
                  </a:p>
                </p:txBody>
              </p:sp>
              <p:sp>
                <p:nvSpPr>
                  <p:cNvPr id="29" name="Rectangle 152"/>
                  <p:cNvSpPr/>
                  <p:nvPr/>
                </p:nvSpPr>
                <p:spPr>
                  <a:xfrm rot="10800000" flipV="1">
                    <a:off x="4127397" y="630403"/>
                    <a:ext cx="3092014" cy="421614"/>
                  </a:xfrm>
                  <a:prstGeom prst="rect">
                    <a:avLst/>
                  </a:prstGeom>
                  <a:grpFill/>
                </p:spPr>
                <p:txBody>
                  <a:bodyPr/>
                  <a:lstStyle/>
                  <a:p>
                    <a:pPr algn="ctr">
                      <a:lnSpc>
                        <a:spcPct val="115000"/>
                      </a:lnSpc>
                      <a:spcAft>
                        <a:spcPts val="0"/>
                      </a:spcAft>
                      <a:defRPr/>
                    </a:pPr>
                    <a:r>
                      <a:rPr lang="zh-CN" sz="1400" b="1" dirty="0">
                        <a:solidFill>
                          <a:srgbClr val="FFFFFF"/>
                        </a:solidFill>
                        <a:latin typeface="Calibri" panose="020F0502020204030204"/>
                        <a:ea typeface="宋体" panose="02010600030101010101" pitchFamily="2" charset="-122"/>
                        <a:cs typeface="Times New Roman" panose="02020603050405020304"/>
                      </a:rPr>
                      <a:t>数字化博物馆</a:t>
                    </a:r>
                    <a:endParaRPr lang="zh-CN" sz="2000" b="1" dirty="0">
                      <a:latin typeface="Times New Roman" panose="02020603050405020304"/>
                      <a:ea typeface="宋体" panose="02010600030101010101" pitchFamily="2" charset="-122"/>
                    </a:endParaRPr>
                  </a:p>
                </p:txBody>
              </p:sp>
            </p:grpSp>
            <p:sp>
              <p:nvSpPr>
                <p:cNvPr id="26" name="Isosceles Triangle 1029"/>
                <p:cNvSpPr/>
                <p:nvPr/>
              </p:nvSpPr>
              <p:spPr>
                <a:xfrm flipV="1">
                  <a:off x="4951987" y="1114612"/>
                  <a:ext cx="123027" cy="10605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grpSp>
            <p:nvGrpSpPr>
              <p:cNvPr id="20" name="Group 1030"/>
              <p:cNvGrpSpPr/>
              <p:nvPr/>
            </p:nvGrpSpPr>
            <p:grpSpPr>
              <a:xfrm>
                <a:off x="1219200" y="632166"/>
                <a:ext cx="1774921" cy="588503"/>
                <a:chOff x="1219200" y="632166"/>
                <a:chExt cx="1774921" cy="588503"/>
              </a:xfrm>
              <a:solidFill>
                <a:schemeClr val="accent2">
                  <a:lumMod val="50000"/>
                </a:schemeClr>
              </a:solidFill>
            </p:grpSpPr>
            <p:grpSp>
              <p:nvGrpSpPr>
                <p:cNvPr id="21" name="Group 1031"/>
                <p:cNvGrpSpPr/>
                <p:nvPr/>
              </p:nvGrpSpPr>
              <p:grpSpPr>
                <a:xfrm>
                  <a:off x="1219200" y="632166"/>
                  <a:ext cx="1774921" cy="496207"/>
                  <a:chOff x="1219200" y="632166"/>
                  <a:chExt cx="3092800" cy="496207"/>
                </a:xfrm>
                <a:grpFill/>
              </p:grpSpPr>
              <p:sp>
                <p:nvSpPr>
                  <p:cNvPr id="23" name="Rectangle 1032"/>
                  <p:cNvSpPr/>
                  <p:nvPr/>
                </p:nvSpPr>
                <p:spPr>
                  <a:xfrm>
                    <a:off x="1219200" y="632166"/>
                    <a:ext cx="3092800" cy="496207"/>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24" name="Rectangle 153"/>
                  <p:cNvSpPr/>
                  <p:nvPr/>
                </p:nvSpPr>
                <p:spPr>
                  <a:xfrm rot="10800000" flipV="1">
                    <a:off x="1219987" y="632173"/>
                    <a:ext cx="3092013" cy="421614"/>
                  </a:xfrm>
                  <a:prstGeom prst="rect">
                    <a:avLst/>
                  </a:prstGeom>
                  <a:grpFill/>
                </p:spPr>
                <p:txBody>
                  <a:bodyPr/>
                  <a:lstStyle/>
                  <a:p>
                    <a:pPr algn="ctr">
                      <a:lnSpc>
                        <a:spcPct val="115000"/>
                      </a:lnSpc>
                      <a:spcAft>
                        <a:spcPts val="0"/>
                      </a:spcAft>
                      <a:defRPr/>
                    </a:pPr>
                    <a:r>
                      <a:rPr lang="zh-CN" sz="1400" b="1" dirty="0">
                        <a:solidFill>
                          <a:srgbClr val="FFFFFF"/>
                        </a:solidFill>
                        <a:latin typeface="Calibri" panose="020F0502020204030204"/>
                        <a:ea typeface="宋体" panose="02010600030101010101" pitchFamily="2" charset="-122"/>
                        <a:cs typeface="Times New Roman" panose="02020603050405020304"/>
                      </a:rPr>
                      <a:t>互联网</a:t>
                    </a:r>
                    <a:r>
                      <a:rPr lang="en-US" sz="1400" b="1" dirty="0">
                        <a:solidFill>
                          <a:srgbClr val="FFFFFF"/>
                        </a:solidFill>
                        <a:latin typeface="Calibri" panose="020F0502020204030204"/>
                        <a:ea typeface="宋体" panose="02010600030101010101" pitchFamily="2" charset="-122"/>
                        <a:cs typeface="Times New Roman" panose="02020603050405020304"/>
                      </a:rPr>
                      <a:t>+</a:t>
                    </a:r>
                    <a:endParaRPr lang="zh-CN" sz="2000" b="1" dirty="0">
                      <a:latin typeface="Times New Roman" panose="02020603050405020304"/>
                      <a:ea typeface="宋体" panose="02010600030101010101" pitchFamily="2" charset="-122"/>
                    </a:endParaRPr>
                  </a:p>
                </p:txBody>
              </p:sp>
            </p:grpSp>
            <p:sp>
              <p:nvSpPr>
                <p:cNvPr id="22" name="Isosceles Triangle 1034"/>
                <p:cNvSpPr/>
                <p:nvPr/>
              </p:nvSpPr>
              <p:spPr>
                <a:xfrm flipV="1">
                  <a:off x="2045147" y="1114611"/>
                  <a:ext cx="123027" cy="10605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grpSp>
        </p:grpSp>
        <p:cxnSp>
          <p:nvCxnSpPr>
            <p:cNvPr id="11" name="Straight Connector 1035"/>
            <p:cNvCxnSpPr/>
            <p:nvPr/>
          </p:nvCxnSpPr>
          <p:spPr>
            <a:xfrm>
              <a:off x="3576143" y="1375538"/>
              <a:ext cx="4959" cy="403205"/>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036"/>
            <p:cNvSpPr/>
            <p:nvPr/>
          </p:nvSpPr>
          <p:spPr>
            <a:xfrm>
              <a:off x="0" y="4292532"/>
              <a:ext cx="2462459" cy="1898277"/>
            </a:xfrm>
            <a:prstGeom prst="rect">
              <a:avLst/>
            </a:prstGeom>
            <a:ln>
              <a:solidFill>
                <a:schemeClr val="accent3">
                  <a:lumMod val="75000"/>
                </a:schemeClr>
              </a:solidFill>
            </a:ln>
          </p:spPr>
          <p:txBody>
            <a:bodyPr/>
            <a:lstStyle/>
            <a:p>
              <a:pPr marL="285750" indent="-285750">
                <a:lnSpc>
                  <a:spcPct val="150000"/>
                </a:lnSpc>
                <a:spcAft>
                  <a:spcPts val="0"/>
                </a:spcAft>
                <a:buFont typeface="Arial" panose="020B0604020202020204" pitchFamily="34" charset="0"/>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文物本体三维数字化</a:t>
              </a:r>
              <a:endParaRPr lang="zh-CN" sz="2000" dirty="0">
                <a:latin typeface="Calibri" panose="020F0502020204030204"/>
                <a:ea typeface="宋体" panose="02010600030101010101" pitchFamily="2" charset="-122"/>
                <a:cs typeface="Times New Roman" panose="02020603050405020304"/>
              </a:endParaRPr>
            </a:p>
            <a:p>
              <a:pPr marL="285750" indent="-285750">
                <a:lnSpc>
                  <a:spcPct val="150000"/>
                </a:lnSpc>
                <a:spcAft>
                  <a:spcPts val="0"/>
                </a:spcAft>
                <a:buFont typeface="Arial" panose="020B0604020202020204" pitchFamily="34" charset="0"/>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数字化科研</a:t>
              </a:r>
              <a:endParaRPr lang="zh-CN" sz="2000" dirty="0">
                <a:latin typeface="Calibri" panose="020F0502020204030204"/>
                <a:ea typeface="宋体" panose="02010600030101010101" pitchFamily="2" charset="-122"/>
                <a:cs typeface="Times New Roman" panose="02020603050405020304"/>
              </a:endParaRPr>
            </a:p>
            <a:p>
              <a:pPr marL="285750" indent="-285750">
                <a:lnSpc>
                  <a:spcPct val="150000"/>
                </a:lnSpc>
                <a:spcAft>
                  <a:spcPts val="0"/>
                </a:spcAft>
                <a:buFont typeface="Arial" panose="020B0604020202020204" pitchFamily="34" charset="0"/>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数字化修复</a:t>
              </a:r>
              <a:endParaRPr lang="zh-CN" sz="2000" dirty="0">
                <a:latin typeface="Calibri" panose="020F0502020204030204"/>
                <a:ea typeface="宋体" panose="02010600030101010101" pitchFamily="2" charset="-122"/>
                <a:cs typeface="Times New Roman" panose="02020603050405020304"/>
              </a:endParaRPr>
            </a:p>
            <a:p>
              <a:pPr marL="285750" indent="-285750">
                <a:lnSpc>
                  <a:spcPct val="150000"/>
                </a:lnSpc>
                <a:spcAft>
                  <a:spcPts val="0"/>
                </a:spcAft>
                <a:buFont typeface="Arial" panose="020B0604020202020204" pitchFamily="34" charset="0"/>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资源共享</a:t>
              </a:r>
              <a:endParaRPr lang="zh-CN" sz="2000" dirty="0">
                <a:latin typeface="Calibri" panose="020F0502020204030204"/>
                <a:ea typeface="宋体" panose="02010600030101010101" pitchFamily="2" charset="-122"/>
                <a:cs typeface="Times New Roman" panose="02020603050405020304"/>
              </a:endParaRPr>
            </a:p>
          </p:txBody>
        </p:sp>
        <p:sp>
          <p:nvSpPr>
            <p:cNvPr id="13" name="文本框 17"/>
            <p:cNvSpPr>
              <a:spLocks noChangeArrowheads="1"/>
            </p:cNvSpPr>
            <p:nvPr/>
          </p:nvSpPr>
          <p:spPr bwMode="auto">
            <a:xfrm>
              <a:off x="2536201" y="4292532"/>
              <a:ext cx="2820573" cy="1876864"/>
            </a:xfrm>
            <a:prstGeom prst="rect">
              <a:avLst/>
            </a:prstGeom>
            <a:noFill/>
            <a:ln w="9525">
              <a:solidFill>
                <a:schemeClr val="accent4">
                  <a:lumMod val="75000"/>
                </a:schemeClr>
              </a:solidFill>
              <a:miter lim="800000"/>
            </a:ln>
            <a:extLst>
              <a:ext uri="{909E8E84-426E-40DD-AFC4-6F175D3DCCD1}">
                <a14:hiddenFill xmlns:a14="http://schemas.microsoft.com/office/drawing/2010/main">
                  <a:solidFill>
                    <a:srgbClr val="FFFFFF"/>
                  </a:solidFill>
                </a14:hiddenFill>
              </a:ext>
            </a:extLst>
          </p:spPr>
          <p:txBody>
            <a:bodyPr/>
            <a:lstStyle/>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影像资料采集管理</a:t>
              </a:r>
              <a:endParaRPr lang="zh-CN" sz="2000" dirty="0">
                <a:latin typeface="Calibri" panose="020F0502020204030204"/>
                <a:ea typeface="宋体" panose="02010600030101010101" pitchFamily="2" charset="-122"/>
                <a:cs typeface="Times New Roman" panose="02020603050405020304"/>
              </a:endParaRPr>
            </a:p>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不可移动文物资源管理</a:t>
              </a:r>
              <a:endParaRPr lang="zh-CN" sz="2000" dirty="0">
                <a:latin typeface="Calibri" panose="020F0502020204030204"/>
                <a:ea typeface="宋体" panose="02010600030101010101" pitchFamily="2" charset="-122"/>
                <a:cs typeface="Times New Roman" panose="02020603050405020304"/>
              </a:endParaRPr>
            </a:p>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非物质文化遗产资源</a:t>
              </a:r>
              <a:endParaRPr lang="zh-CN" sz="2000" dirty="0">
                <a:latin typeface="Calibri" panose="020F0502020204030204"/>
                <a:ea typeface="宋体" panose="02010600030101010101" pitchFamily="2" charset="-122"/>
                <a:cs typeface="Times New Roman" panose="02020603050405020304"/>
              </a:endParaRPr>
            </a:p>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文创信息管理</a:t>
              </a:r>
              <a:endParaRPr lang="zh-CN" sz="2000" dirty="0">
                <a:latin typeface="Calibri" panose="020F0502020204030204"/>
                <a:ea typeface="宋体" panose="02010600030101010101" pitchFamily="2" charset="-122"/>
                <a:cs typeface="Times New Roman" panose="02020603050405020304"/>
              </a:endParaRPr>
            </a:p>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大数据分析</a:t>
              </a:r>
              <a:endParaRPr lang="zh-CN" sz="2000" dirty="0">
                <a:latin typeface="Calibri" panose="020F0502020204030204"/>
                <a:ea typeface="宋体" panose="02010600030101010101" pitchFamily="2" charset="-122"/>
                <a:cs typeface="Times New Roman" panose="02020603050405020304"/>
              </a:endParaRPr>
            </a:p>
            <a:p>
              <a:pPr marL="342900" indent="-342900">
                <a:spcAft>
                  <a:spcPts val="0"/>
                </a:spcAft>
                <a:buFont typeface="Arial" panose="020B0604020202020204"/>
                <a:buChar char="•"/>
                <a:tabLst>
                  <a:tab pos="228600" algn="l"/>
                </a:tabLst>
                <a:defRPr/>
              </a:pPr>
              <a:r>
                <a:rPr lang="zh-CN" sz="1600" dirty="0">
                  <a:solidFill>
                    <a:srgbClr val="000000"/>
                  </a:solidFill>
                  <a:latin typeface="Calibri" panose="020F0502020204030204"/>
                  <a:ea typeface="宋体" panose="02010600030101010101" pitchFamily="2" charset="-122"/>
                  <a:cs typeface="Times New Roman" panose="02020603050405020304"/>
                </a:rPr>
                <a:t>观众行为分析</a:t>
              </a:r>
              <a:endParaRPr lang="zh-CN" sz="2000" dirty="0">
                <a:latin typeface="Calibri" panose="020F0502020204030204"/>
                <a:ea typeface="宋体" panose="02010600030101010101" pitchFamily="2" charset="-122"/>
                <a:cs typeface="Times New Roman" panose="02020603050405020304"/>
              </a:endParaRPr>
            </a:p>
          </p:txBody>
        </p:sp>
        <p:sp>
          <p:nvSpPr>
            <p:cNvPr id="14" name="文本框 21"/>
            <p:cNvSpPr>
              <a:spLocks noChangeArrowheads="1"/>
            </p:cNvSpPr>
            <p:nvPr/>
          </p:nvSpPr>
          <p:spPr bwMode="auto">
            <a:xfrm>
              <a:off x="5430406" y="4291538"/>
              <a:ext cx="2365023" cy="1877858"/>
            </a:xfrm>
            <a:prstGeom prst="rect">
              <a:avLst/>
            </a:prstGeom>
            <a:noFill/>
            <a:ln w="9525">
              <a:solidFill>
                <a:srgbClr val="000000"/>
              </a:solidFill>
              <a:miter lim="800000"/>
            </a:ln>
          </p:spPr>
          <p:txBody>
            <a:bodyPr/>
            <a:lstStyle/>
            <a:p>
              <a:pPr marL="285750" indent="-285750">
                <a:lnSpc>
                  <a:spcPct val="150000"/>
                </a:lnSpc>
                <a:buFont typeface="Arial" panose="020B0604020202020204" pitchFamily="34" charset="0"/>
                <a:buChar char="•"/>
                <a:tabLst>
                  <a:tab pos="228600" algn="l"/>
                </a:tabLst>
              </a:pPr>
              <a:r>
                <a:rPr lang="zh-CN" altLang="zh-CN" sz="1600">
                  <a:solidFill>
                    <a:srgbClr val="000000"/>
                  </a:solidFill>
                  <a:latin typeface="Calibri" panose="020F0502020204030204" pitchFamily="34" charset="0"/>
                  <a:cs typeface="Times New Roman" panose="02020603050405020304" pitchFamily="18" charset="0"/>
                </a:rPr>
                <a:t>社会教育服务</a:t>
              </a:r>
              <a:endParaRPr lang="zh-CN" altLang="zh-CN" sz="2000">
                <a:latin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tabLst>
                  <a:tab pos="228600" algn="l"/>
                </a:tabLst>
              </a:pPr>
              <a:r>
                <a:rPr lang="zh-CN" altLang="zh-CN" sz="1600">
                  <a:solidFill>
                    <a:srgbClr val="000000"/>
                  </a:solidFill>
                  <a:latin typeface="Calibri" panose="020F0502020204030204" pitchFamily="34" charset="0"/>
                  <a:cs typeface="Times New Roman" panose="02020603050405020304" pitchFamily="18" charset="0"/>
                </a:rPr>
                <a:t>数字化多媒体展览展陈</a:t>
              </a:r>
              <a:endParaRPr lang="zh-CN" altLang="zh-CN" sz="2000">
                <a:latin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tabLst>
                  <a:tab pos="228600" algn="l"/>
                </a:tabLst>
              </a:pPr>
              <a:r>
                <a:rPr lang="zh-CN" altLang="zh-CN" sz="1600">
                  <a:solidFill>
                    <a:srgbClr val="000000"/>
                  </a:solidFill>
                  <a:latin typeface="Calibri" panose="020F0502020204030204" pitchFamily="34" charset="0"/>
                  <a:cs typeface="Times New Roman" panose="02020603050405020304" pitchFamily="18" charset="0"/>
                </a:rPr>
                <a:t>文化交流</a:t>
              </a:r>
              <a:endParaRPr lang="zh-CN" altLang="zh-CN" sz="2000">
                <a:latin typeface="Calibri" panose="020F0502020204030204" pitchFamily="34" charset="0"/>
                <a:cs typeface="Times New Roman" panose="02020603050405020304" pitchFamily="18" charset="0"/>
              </a:endParaRPr>
            </a:p>
          </p:txBody>
        </p:sp>
      </p:grpSp>
    </p:spTree>
  </p:cSld>
  <p:clrMapOvr>
    <a:masterClrMapping/>
  </p:clrMapOvr>
  <p:transition spd="slow" advClick="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71414"/>
            <a:ext cx="10072758" cy="706090"/>
          </a:xfrm>
        </p:spPr>
        <p:txBody>
          <a:bodyPr>
            <a:normAutofit/>
          </a:body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创新看点一</a:t>
            </a:r>
            <a:endParaRPr lang="en-US" altLang="zh-CN" dirty="0" smtClean="0"/>
          </a:p>
        </p:txBody>
      </p:sp>
      <p:grpSp>
        <p:nvGrpSpPr>
          <p:cNvPr id="62" name="组合 61"/>
          <p:cNvGrpSpPr/>
          <p:nvPr/>
        </p:nvGrpSpPr>
        <p:grpSpPr>
          <a:xfrm>
            <a:off x="219927" y="2000240"/>
            <a:ext cx="11750559" cy="4286280"/>
            <a:chOff x="308728" y="1643050"/>
            <a:chExt cx="10808391" cy="3942603"/>
          </a:xfrm>
        </p:grpSpPr>
        <p:pic>
          <p:nvPicPr>
            <p:cNvPr id="52" name="图片 1" descr="DSC04474"/>
            <p:cNvPicPr>
              <a:picLocks noChangeAspect="1" noChangeArrowheads="1"/>
            </p:cNvPicPr>
            <p:nvPr/>
          </p:nvPicPr>
          <p:blipFill>
            <a:blip r:embed="rId1"/>
            <a:srcRect/>
            <a:stretch>
              <a:fillRect/>
            </a:stretch>
          </p:blipFill>
          <p:spPr bwMode="auto">
            <a:xfrm>
              <a:off x="7452528" y="1643050"/>
              <a:ext cx="3643338" cy="1817025"/>
            </a:xfrm>
            <a:prstGeom prst="rect">
              <a:avLst/>
            </a:prstGeom>
            <a:noFill/>
            <a:ln w="9525">
              <a:noFill/>
              <a:miter lim="800000"/>
              <a:headEnd/>
              <a:tailEnd/>
            </a:ln>
          </p:spPr>
        </p:pic>
        <p:pic>
          <p:nvPicPr>
            <p:cNvPr id="56" name="图片 21" descr="G:\IMG_20150606_105105.jpg"/>
            <p:cNvPicPr>
              <a:picLocks noChangeAspect="1" noChangeArrowheads="1"/>
            </p:cNvPicPr>
            <p:nvPr/>
          </p:nvPicPr>
          <p:blipFill>
            <a:blip r:embed="rId2"/>
            <a:srcRect r="12358"/>
            <a:stretch>
              <a:fillRect/>
            </a:stretch>
          </p:blipFill>
          <p:spPr bwMode="auto">
            <a:xfrm>
              <a:off x="3952066" y="1643050"/>
              <a:ext cx="3413738" cy="1789112"/>
            </a:xfrm>
            <a:prstGeom prst="rect">
              <a:avLst/>
            </a:prstGeom>
            <a:noFill/>
            <a:ln w="9525">
              <a:noFill/>
              <a:miter lim="800000"/>
              <a:headEnd/>
              <a:tailEnd/>
            </a:ln>
          </p:spPr>
        </p:pic>
        <p:pic>
          <p:nvPicPr>
            <p:cNvPr id="57" name="Picture 21" descr="E:\甘肃省博物馆\方案汇报会PPT\上海汇报会20150512\DSC05325_副本.jpg"/>
            <p:cNvPicPr>
              <a:picLocks noChangeAspect="1" noChangeArrowheads="1"/>
            </p:cNvPicPr>
            <p:nvPr/>
          </p:nvPicPr>
          <p:blipFill>
            <a:blip r:embed="rId3"/>
            <a:srcRect/>
            <a:stretch>
              <a:fillRect/>
            </a:stretch>
          </p:blipFill>
          <p:spPr bwMode="auto">
            <a:xfrm>
              <a:off x="308728" y="1643050"/>
              <a:ext cx="3578818" cy="1787525"/>
            </a:xfrm>
            <a:prstGeom prst="rect">
              <a:avLst/>
            </a:prstGeom>
            <a:noFill/>
            <a:ln w="9525">
              <a:noFill/>
              <a:miter lim="800000"/>
              <a:headEnd/>
              <a:tailEnd/>
            </a:ln>
          </p:spPr>
        </p:pic>
        <p:pic>
          <p:nvPicPr>
            <p:cNvPr id="58" name="Picture 26" descr="mmexport1460617335778_副本"/>
            <p:cNvPicPr>
              <a:picLocks noChangeAspect="1" noChangeArrowheads="1"/>
            </p:cNvPicPr>
            <p:nvPr/>
          </p:nvPicPr>
          <p:blipFill>
            <a:blip r:embed="rId4"/>
            <a:srcRect/>
            <a:stretch>
              <a:fillRect/>
            </a:stretch>
          </p:blipFill>
          <p:spPr bwMode="auto">
            <a:xfrm>
              <a:off x="308728" y="3571877"/>
              <a:ext cx="3571900" cy="2013776"/>
            </a:xfrm>
            <a:prstGeom prst="rect">
              <a:avLst/>
            </a:prstGeom>
            <a:noFill/>
            <a:ln w="9525">
              <a:noFill/>
              <a:miter lim="800000"/>
              <a:headEnd/>
              <a:tailEnd/>
            </a:ln>
          </p:spPr>
        </p:pic>
        <p:pic>
          <p:nvPicPr>
            <p:cNvPr id="59" name="Picture 20519"/>
            <p:cNvPicPr>
              <a:picLocks noChangeAspect="1" noChangeArrowheads="1"/>
            </p:cNvPicPr>
            <p:nvPr/>
          </p:nvPicPr>
          <p:blipFill>
            <a:blip r:embed="rId5"/>
            <a:srcRect l="12538" t="11916" r="8704" b="8304"/>
            <a:stretch>
              <a:fillRect/>
            </a:stretch>
          </p:blipFill>
          <p:spPr bwMode="auto">
            <a:xfrm>
              <a:off x="3952066" y="3571876"/>
              <a:ext cx="3394611" cy="2000264"/>
            </a:xfrm>
            <a:prstGeom prst="rect">
              <a:avLst/>
            </a:prstGeom>
            <a:noFill/>
            <a:ln w="9525">
              <a:noFill/>
              <a:miter lim="800000"/>
              <a:headEnd/>
              <a:tailEnd/>
            </a:ln>
          </p:spPr>
        </p:pic>
        <p:pic>
          <p:nvPicPr>
            <p:cNvPr id="60" name="图片 25" descr="G:\0005xian.jpg"/>
            <p:cNvPicPr>
              <a:picLocks noChangeAspect="1" noChangeArrowheads="1"/>
            </p:cNvPicPr>
            <p:nvPr/>
          </p:nvPicPr>
          <p:blipFill>
            <a:blip r:embed="rId6"/>
            <a:srcRect/>
            <a:stretch>
              <a:fillRect/>
            </a:stretch>
          </p:blipFill>
          <p:spPr bwMode="auto">
            <a:xfrm>
              <a:off x="7452528" y="3571876"/>
              <a:ext cx="3664591" cy="2000264"/>
            </a:xfrm>
            <a:prstGeom prst="rect">
              <a:avLst/>
            </a:prstGeom>
            <a:noFill/>
            <a:ln w="9525">
              <a:noFill/>
              <a:miter lim="800000"/>
              <a:headEnd/>
              <a:tailEnd/>
            </a:ln>
          </p:spPr>
        </p:pic>
      </p:grpSp>
      <p:sp>
        <p:nvSpPr>
          <p:cNvPr id="61" name="Rectangle 27"/>
          <p:cNvSpPr>
            <a:spLocks noChangeArrowheads="1"/>
          </p:cNvSpPr>
          <p:nvPr/>
        </p:nvSpPr>
        <p:spPr bwMode="auto">
          <a:xfrm>
            <a:off x="3880470" y="1214105"/>
            <a:ext cx="4429156" cy="584775"/>
          </a:xfrm>
          <a:prstGeom prst="rect">
            <a:avLst/>
          </a:prstGeom>
          <a:noFill/>
          <a:ln w="9525">
            <a:noFill/>
            <a:miter lim="800000"/>
          </a:ln>
          <a:effectLst/>
        </p:spPr>
        <p:txBody>
          <a:bodyPr wrap="square" anchor="ctr">
            <a:spAutoFit/>
          </a:bodyPr>
          <a:lstStyle/>
          <a:p>
            <a:r>
              <a:rPr lang="zh-CN" altLang="en-US" sz="3200" b="1" dirty="0" smtClean="0">
                <a:latin typeface="宋体" panose="02010600030101010101" pitchFamily="2" charset="-122"/>
              </a:rPr>
              <a:t>系统</a:t>
            </a:r>
            <a:r>
              <a:rPr lang="zh-CN" altLang="en-US" sz="3200" b="1" dirty="0">
                <a:latin typeface="宋体" panose="02010600030101010101" pitchFamily="2" charset="-122"/>
              </a:rPr>
              <a:t>的文物三维数据</a:t>
            </a:r>
            <a:endParaRPr lang="zh-CN" altLang="en-US" sz="3200" b="1" dirty="0">
              <a:latin typeface="宋体" panose="02010600030101010101" pitchFamily="2" charset="-122"/>
            </a:endParaRPr>
          </a:p>
        </p:txBody>
      </p:sp>
    </p:spTree>
  </p:cSld>
  <p:clrMapOvr>
    <a:masterClrMapping/>
  </p:clrMapOvr>
  <p:transition spd="slow" advClick="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a:spLocks noChangeArrowheads="1"/>
          </p:cNvSpPr>
          <p:nvPr/>
        </p:nvSpPr>
        <p:spPr bwMode="auto">
          <a:xfrm>
            <a:off x="2594586" y="928036"/>
            <a:ext cx="7000924" cy="922020"/>
          </a:xfrm>
          <a:prstGeom prst="rect">
            <a:avLst/>
          </a:prstGeom>
          <a:noFill/>
          <a:ln w="9525">
            <a:noFill/>
            <a:miter lim="800000"/>
          </a:ln>
        </p:spPr>
        <p:txBody>
          <a:bodyPr wrap="square">
            <a:spAutoFit/>
          </a:bodyPr>
          <a:lstStyle/>
          <a:p>
            <a:pPr algn="ctr">
              <a:lnSpc>
                <a:spcPct val="150000"/>
              </a:lnSpc>
              <a:spcAft>
                <a:spcPts val="1000"/>
              </a:spcAft>
            </a:pPr>
            <a:r>
              <a:rPr lang="zh-CN" altLang="zh-CN" sz="3600" b="1" dirty="0" smtClean="0">
                <a:latin typeface="Calibri" panose="020F0502020204030204" pitchFamily="34" charset="0"/>
                <a:ea typeface="黑体" panose="02010609060101010101" pitchFamily="49" charset="-122"/>
              </a:rPr>
              <a:t>可视化</a:t>
            </a:r>
            <a:r>
              <a:rPr lang="zh-CN" altLang="zh-CN" sz="3600" b="1" dirty="0">
                <a:latin typeface="Calibri" panose="020F0502020204030204" pitchFamily="34" charset="0"/>
                <a:ea typeface="黑体" panose="02010609060101010101" pitchFamily="49" charset="-122"/>
              </a:rPr>
              <a:t>数字文物制作</a:t>
            </a:r>
            <a:r>
              <a:rPr lang="zh-CN" altLang="en-US" sz="3600" b="1" dirty="0">
                <a:latin typeface="Calibri" panose="020F0502020204030204" pitchFamily="34" charset="0"/>
                <a:ea typeface="黑体" panose="02010609060101010101" pitchFamily="49" charset="-122"/>
              </a:rPr>
              <a:t>成果</a:t>
            </a:r>
            <a:r>
              <a:rPr lang="zh-CN" altLang="zh-CN" sz="3600" b="1" dirty="0" smtClean="0">
                <a:latin typeface="Calibri" panose="020F0502020204030204" pitchFamily="34" charset="0"/>
                <a:ea typeface="黑体" panose="02010609060101010101" pitchFamily="49" charset="-122"/>
              </a:rPr>
              <a:t>创新</a:t>
            </a:r>
            <a:endParaRPr lang="zh-CN" altLang="zh-CN" sz="3600" b="1" dirty="0" smtClean="0">
              <a:latin typeface="Calibri" panose="020F0502020204030204" pitchFamily="34" charset="0"/>
              <a:ea typeface="黑体" panose="02010609060101010101" pitchFamily="49" charset="-122"/>
              <a:cs typeface="Times New Roman" panose="02020603050405020304" pitchFamily="18" charset="0"/>
            </a:endParaRPr>
          </a:p>
        </p:txBody>
      </p:sp>
      <p:grpSp>
        <p:nvGrpSpPr>
          <p:cNvPr id="17" name="组合 16"/>
          <p:cNvGrpSpPr/>
          <p:nvPr/>
        </p:nvGrpSpPr>
        <p:grpSpPr>
          <a:xfrm>
            <a:off x="70678" y="2000240"/>
            <a:ext cx="12049057" cy="4518042"/>
            <a:chOff x="205291" y="2285992"/>
            <a:chExt cx="10905959" cy="4089414"/>
          </a:xfrm>
        </p:grpSpPr>
        <p:pic>
          <p:nvPicPr>
            <p:cNvPr id="11" name="Picture 20518" descr="0001"/>
            <p:cNvPicPr>
              <a:picLocks noChangeAspect="1" noChangeArrowheads="1"/>
            </p:cNvPicPr>
            <p:nvPr/>
          </p:nvPicPr>
          <p:blipFill>
            <a:blip r:embed="rId1"/>
            <a:srcRect/>
            <a:stretch>
              <a:fillRect/>
            </a:stretch>
          </p:blipFill>
          <p:spPr bwMode="auto">
            <a:xfrm>
              <a:off x="205291" y="2298700"/>
              <a:ext cx="3553420" cy="2000250"/>
            </a:xfrm>
            <a:prstGeom prst="rect">
              <a:avLst/>
            </a:prstGeom>
            <a:noFill/>
            <a:ln w="9525">
              <a:noFill/>
              <a:miter lim="800000"/>
              <a:headEnd/>
              <a:tailEnd/>
            </a:ln>
          </p:spPr>
        </p:pic>
        <p:pic>
          <p:nvPicPr>
            <p:cNvPr id="12" name="Picture 20519" descr="0001xian"/>
            <p:cNvPicPr>
              <a:picLocks noChangeAspect="1" noChangeArrowheads="1"/>
            </p:cNvPicPr>
            <p:nvPr/>
          </p:nvPicPr>
          <p:blipFill>
            <a:blip r:embed="rId2"/>
            <a:srcRect/>
            <a:stretch>
              <a:fillRect/>
            </a:stretch>
          </p:blipFill>
          <p:spPr bwMode="auto">
            <a:xfrm>
              <a:off x="205291" y="4360863"/>
              <a:ext cx="3553420" cy="1998662"/>
            </a:xfrm>
            <a:prstGeom prst="rect">
              <a:avLst/>
            </a:prstGeom>
            <a:noFill/>
            <a:ln w="9525">
              <a:noFill/>
              <a:miter lim="800000"/>
              <a:headEnd/>
              <a:tailEnd/>
            </a:ln>
          </p:spPr>
        </p:pic>
        <p:pic>
          <p:nvPicPr>
            <p:cNvPr id="13" name="Picture 20521" descr="0003"/>
            <p:cNvPicPr>
              <a:picLocks noChangeAspect="1" noChangeArrowheads="1"/>
            </p:cNvPicPr>
            <p:nvPr/>
          </p:nvPicPr>
          <p:blipFill>
            <a:blip r:embed="rId3"/>
            <a:srcRect/>
            <a:stretch>
              <a:fillRect/>
            </a:stretch>
          </p:blipFill>
          <p:spPr bwMode="auto">
            <a:xfrm>
              <a:off x="3842190" y="2298700"/>
              <a:ext cx="3566120" cy="2000250"/>
            </a:xfrm>
            <a:prstGeom prst="rect">
              <a:avLst/>
            </a:prstGeom>
            <a:noFill/>
            <a:ln w="9525">
              <a:noFill/>
              <a:miter lim="800000"/>
              <a:headEnd/>
              <a:tailEnd/>
            </a:ln>
          </p:spPr>
        </p:pic>
        <p:pic>
          <p:nvPicPr>
            <p:cNvPr id="14" name="Picture 20522" descr="0003xian"/>
            <p:cNvPicPr>
              <a:picLocks noChangeAspect="1" noChangeArrowheads="1"/>
            </p:cNvPicPr>
            <p:nvPr/>
          </p:nvPicPr>
          <p:blipFill>
            <a:blip r:embed="rId4"/>
            <a:srcRect/>
            <a:stretch>
              <a:fillRect/>
            </a:stretch>
          </p:blipFill>
          <p:spPr bwMode="auto">
            <a:xfrm>
              <a:off x="3809191" y="4357694"/>
              <a:ext cx="3643338" cy="2000264"/>
            </a:xfrm>
            <a:prstGeom prst="rect">
              <a:avLst/>
            </a:prstGeom>
            <a:noFill/>
            <a:ln w="9525">
              <a:noFill/>
              <a:miter lim="800000"/>
              <a:headEnd/>
              <a:tailEnd/>
            </a:ln>
          </p:spPr>
        </p:pic>
        <p:pic>
          <p:nvPicPr>
            <p:cNvPr id="15" name="Picture 20523" descr="0005"/>
            <p:cNvPicPr>
              <a:picLocks noChangeAspect="1" noChangeArrowheads="1"/>
            </p:cNvPicPr>
            <p:nvPr/>
          </p:nvPicPr>
          <p:blipFill>
            <a:blip r:embed="rId5"/>
            <a:srcRect/>
            <a:stretch>
              <a:fillRect/>
            </a:stretch>
          </p:blipFill>
          <p:spPr bwMode="auto">
            <a:xfrm>
              <a:off x="7523966" y="2285992"/>
              <a:ext cx="3583051" cy="2012950"/>
            </a:xfrm>
            <a:prstGeom prst="rect">
              <a:avLst/>
            </a:prstGeom>
            <a:noFill/>
            <a:ln w="9525">
              <a:noFill/>
              <a:miter lim="800000"/>
              <a:headEnd/>
              <a:tailEnd/>
            </a:ln>
          </p:spPr>
        </p:pic>
        <p:pic>
          <p:nvPicPr>
            <p:cNvPr id="16" name="Picture 20524" descr="0005xian"/>
            <p:cNvPicPr>
              <a:picLocks noChangeAspect="1" noChangeArrowheads="1"/>
            </p:cNvPicPr>
            <p:nvPr/>
          </p:nvPicPr>
          <p:blipFill>
            <a:blip r:embed="rId6"/>
            <a:srcRect/>
            <a:stretch>
              <a:fillRect/>
            </a:stretch>
          </p:blipFill>
          <p:spPr bwMode="auto">
            <a:xfrm>
              <a:off x="7523966" y="4357694"/>
              <a:ext cx="3587284" cy="2017712"/>
            </a:xfrm>
            <a:prstGeom prst="rect">
              <a:avLst/>
            </a:prstGeom>
            <a:noFill/>
            <a:ln w="9525">
              <a:noFill/>
              <a:miter lim="800000"/>
              <a:headEnd/>
              <a:tailEnd/>
            </a:ln>
          </p:spPr>
        </p:pic>
      </p:grpSp>
      <p:sp>
        <p:nvSpPr>
          <p:cNvPr id="4" name="标题 1"/>
          <p:cNvSpPr>
            <a:spLocks noGrp="1"/>
          </p:cNvSpPr>
          <p:nvPr/>
        </p:nvSpPr>
        <p:spPr>
          <a:xfrm>
            <a:off x="435728" y="126659"/>
            <a:ext cx="10072758" cy="7060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effectLst>
                  <a:glow rad="127000">
                    <a:schemeClr val="tx2">
                      <a:lumMod val="50000"/>
                    </a:schemeClr>
                  </a:glow>
                </a:effectLst>
                <a:latin typeface="+mj-ea"/>
                <a:ea typeface="+mj-ea"/>
                <a:cs typeface="+mj-cs"/>
              </a:defRPr>
            </a:lvl1p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创新看点二</a:t>
            </a:r>
            <a:endParaRPr lang="zh-CN" altLang="en-US" dirty="0" smtClean="0"/>
          </a:p>
        </p:txBody>
      </p:sp>
    </p:spTree>
  </p:cSld>
  <p:clrMapOvr>
    <a:masterClrMapping/>
  </p:clrMapOvr>
  <p:transition spd="slow" advClick="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0174" y="1890716"/>
            <a:ext cx="11975824" cy="4610118"/>
            <a:chOff x="334390" y="1928802"/>
            <a:chExt cx="11233519" cy="4324366"/>
          </a:xfrm>
        </p:grpSpPr>
        <p:pic>
          <p:nvPicPr>
            <p:cNvPr id="18" name="Picture 7" descr="H:\1108\IMG_4675_副本.jpg"/>
            <p:cNvPicPr>
              <a:picLocks noChangeAspect="1" noChangeArrowheads="1"/>
            </p:cNvPicPr>
            <p:nvPr/>
          </p:nvPicPr>
          <p:blipFill>
            <a:blip r:embed="rId1"/>
            <a:srcRect/>
            <a:stretch>
              <a:fillRect/>
            </a:stretch>
          </p:blipFill>
          <p:spPr bwMode="auto">
            <a:xfrm>
              <a:off x="7881156" y="1928802"/>
              <a:ext cx="3686753" cy="2073275"/>
            </a:xfrm>
            <a:prstGeom prst="rect">
              <a:avLst/>
            </a:prstGeom>
            <a:noFill/>
            <a:ln w="9525">
              <a:noFill/>
              <a:miter lim="800000"/>
              <a:headEnd/>
              <a:tailEnd/>
            </a:ln>
          </p:spPr>
        </p:pic>
        <p:pic>
          <p:nvPicPr>
            <p:cNvPr id="19" name="Picture 8" descr="H:\1108\IMG_4677_副本.jpg"/>
            <p:cNvPicPr>
              <a:picLocks noChangeAspect="1" noChangeArrowheads="1"/>
            </p:cNvPicPr>
            <p:nvPr/>
          </p:nvPicPr>
          <p:blipFill>
            <a:blip r:embed="rId2"/>
            <a:srcRect/>
            <a:stretch>
              <a:fillRect/>
            </a:stretch>
          </p:blipFill>
          <p:spPr bwMode="auto">
            <a:xfrm>
              <a:off x="2229292" y="4143380"/>
              <a:ext cx="3684638" cy="2074863"/>
            </a:xfrm>
            <a:prstGeom prst="rect">
              <a:avLst/>
            </a:prstGeom>
            <a:noFill/>
            <a:ln w="9525">
              <a:noFill/>
              <a:miter lim="800000"/>
              <a:headEnd/>
              <a:tailEnd/>
            </a:ln>
          </p:spPr>
        </p:pic>
        <p:pic>
          <p:nvPicPr>
            <p:cNvPr id="20" name="Picture 10" descr="H:\1108\IMG_4719_副本.jpg"/>
            <p:cNvPicPr>
              <a:picLocks noChangeAspect="1" noChangeArrowheads="1"/>
            </p:cNvPicPr>
            <p:nvPr/>
          </p:nvPicPr>
          <p:blipFill>
            <a:blip r:embed="rId3"/>
            <a:srcRect/>
            <a:stretch>
              <a:fillRect/>
            </a:stretch>
          </p:blipFill>
          <p:spPr bwMode="auto">
            <a:xfrm>
              <a:off x="334390" y="1941535"/>
              <a:ext cx="3684638" cy="2073275"/>
            </a:xfrm>
            <a:prstGeom prst="rect">
              <a:avLst/>
            </a:prstGeom>
            <a:noFill/>
            <a:ln w="9525">
              <a:noFill/>
              <a:miter lim="800000"/>
              <a:headEnd/>
              <a:tailEnd/>
            </a:ln>
          </p:spPr>
        </p:pic>
        <p:pic>
          <p:nvPicPr>
            <p:cNvPr id="21" name="Picture 11" descr="H:\1108\IMG_20160919_091459_副本.jpg"/>
            <p:cNvPicPr>
              <a:picLocks noChangeAspect="1" noChangeArrowheads="1"/>
            </p:cNvPicPr>
            <p:nvPr/>
          </p:nvPicPr>
          <p:blipFill>
            <a:blip r:embed="rId4"/>
            <a:srcRect/>
            <a:stretch>
              <a:fillRect/>
            </a:stretch>
          </p:blipFill>
          <p:spPr bwMode="auto">
            <a:xfrm>
              <a:off x="6027899" y="4143380"/>
              <a:ext cx="3750245" cy="2109788"/>
            </a:xfrm>
            <a:prstGeom prst="rect">
              <a:avLst/>
            </a:prstGeom>
            <a:noFill/>
            <a:ln w="9525">
              <a:noFill/>
              <a:miter lim="800000"/>
              <a:headEnd/>
              <a:tailEnd/>
            </a:ln>
          </p:spPr>
        </p:pic>
        <p:pic>
          <p:nvPicPr>
            <p:cNvPr id="22" name="Picture 9" descr="H:\1108\IMG_4700_副本.jpg"/>
            <p:cNvPicPr>
              <a:picLocks noChangeAspect="1" noChangeArrowheads="1"/>
            </p:cNvPicPr>
            <p:nvPr/>
          </p:nvPicPr>
          <p:blipFill>
            <a:blip r:embed="rId5"/>
            <a:srcRect/>
            <a:stretch>
              <a:fillRect/>
            </a:stretch>
          </p:blipFill>
          <p:spPr bwMode="auto">
            <a:xfrm>
              <a:off x="4094942" y="1928802"/>
              <a:ext cx="3686753" cy="2073275"/>
            </a:xfrm>
            <a:prstGeom prst="rect">
              <a:avLst/>
            </a:prstGeom>
            <a:noFill/>
            <a:ln w="9525">
              <a:noFill/>
              <a:miter lim="800000"/>
              <a:headEnd/>
              <a:tailEnd/>
            </a:ln>
          </p:spPr>
        </p:pic>
      </p:grpSp>
      <p:sp>
        <p:nvSpPr>
          <p:cNvPr id="24" name="TextBox 23"/>
          <p:cNvSpPr txBox="1"/>
          <p:nvPr/>
        </p:nvSpPr>
        <p:spPr>
          <a:xfrm>
            <a:off x="4403408" y="1129713"/>
            <a:ext cx="3383280" cy="645160"/>
          </a:xfrm>
          <a:prstGeom prst="rect">
            <a:avLst/>
          </a:prstGeom>
          <a:noFill/>
        </p:spPr>
        <p:txBody>
          <a:bodyPr wrap="none" rtlCol="0">
            <a:spAutoFit/>
          </a:bodyPr>
          <a:lstStyle/>
          <a:p>
            <a:r>
              <a:rPr lang="zh-CN" altLang="en-US" sz="3600" b="1" dirty="0" smtClean="0">
                <a:latin typeface="宋体" panose="02010600030101010101" pitchFamily="2" charset="-122"/>
              </a:rPr>
              <a:t>展览数字化展示</a:t>
            </a:r>
            <a:endParaRPr lang="zh-CN" altLang="en-US" sz="3600" b="1" dirty="0" smtClean="0">
              <a:latin typeface="宋体" panose="02010600030101010101" pitchFamily="2" charset="-122"/>
            </a:endParaRPr>
          </a:p>
        </p:txBody>
      </p:sp>
      <p:sp>
        <p:nvSpPr>
          <p:cNvPr id="4" name="标题 1"/>
          <p:cNvSpPr>
            <a:spLocks noGrp="1"/>
          </p:cNvSpPr>
          <p:nvPr/>
        </p:nvSpPr>
        <p:spPr>
          <a:xfrm>
            <a:off x="435728" y="126659"/>
            <a:ext cx="10072758" cy="7060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effectLst>
                  <a:glow rad="127000">
                    <a:schemeClr val="tx2">
                      <a:lumMod val="50000"/>
                    </a:schemeClr>
                  </a:glow>
                </a:effectLst>
                <a:latin typeface="+mj-ea"/>
                <a:ea typeface="+mj-ea"/>
                <a:cs typeface="+mj-cs"/>
              </a:defRPr>
            </a:lvl1p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创新看点三</a:t>
            </a:r>
            <a:endParaRPr lang="zh-CN" altLang="en-US" dirty="0" smtClean="0"/>
          </a:p>
        </p:txBody>
      </p:sp>
    </p:spTree>
  </p:cSld>
  <p:clrMapOvr>
    <a:masterClrMapping/>
  </p:clrMapOvr>
  <p:transition spd="slow" advClick="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甘肃省博物馆\TIM\项目进度资料汇总\数字化陈列改造实施方案打印版\01-16.jpg"/>
          <p:cNvPicPr>
            <a:picLocks noChangeAspect="1" noChangeArrowheads="1"/>
          </p:cNvPicPr>
          <p:nvPr/>
        </p:nvPicPr>
        <p:blipFill>
          <a:blip r:embed="rId1"/>
          <a:srcRect l="18710" t="16595" r="8340"/>
          <a:stretch>
            <a:fillRect/>
          </a:stretch>
        </p:blipFill>
        <p:spPr bwMode="auto">
          <a:xfrm>
            <a:off x="8166908" y="2481892"/>
            <a:ext cx="3621373" cy="1928826"/>
          </a:xfrm>
          <a:prstGeom prst="rect">
            <a:avLst/>
          </a:prstGeom>
          <a:noFill/>
          <a:ln w="9525">
            <a:noFill/>
            <a:miter lim="800000"/>
            <a:headEnd/>
            <a:tailEnd/>
          </a:ln>
        </p:spPr>
      </p:pic>
      <p:pic>
        <p:nvPicPr>
          <p:cNvPr id="7" name="Picture 6" descr="E:\甘肃省博物馆\TIM\IMG_2912_副本.jpg"/>
          <p:cNvPicPr>
            <a:picLocks noChangeAspect="1" noChangeArrowheads="1"/>
          </p:cNvPicPr>
          <p:nvPr/>
        </p:nvPicPr>
        <p:blipFill>
          <a:blip r:embed="rId2"/>
          <a:srcRect/>
          <a:stretch>
            <a:fillRect/>
          </a:stretch>
        </p:blipFill>
        <p:spPr bwMode="auto">
          <a:xfrm>
            <a:off x="8212311" y="4571374"/>
            <a:ext cx="3575708" cy="1785950"/>
          </a:xfrm>
          <a:prstGeom prst="rect">
            <a:avLst/>
          </a:prstGeom>
          <a:noFill/>
          <a:ln w="9525">
            <a:noFill/>
            <a:miter lim="800000"/>
            <a:headEnd/>
            <a:tailEnd/>
          </a:ln>
        </p:spPr>
      </p:pic>
      <p:sp>
        <p:nvSpPr>
          <p:cNvPr id="10" name="TextBox 9"/>
          <p:cNvSpPr txBox="1"/>
          <p:nvPr/>
        </p:nvSpPr>
        <p:spPr>
          <a:xfrm>
            <a:off x="8616171" y="1142350"/>
            <a:ext cx="2722880" cy="1322070"/>
          </a:xfrm>
          <a:prstGeom prst="rect">
            <a:avLst/>
          </a:prstGeom>
          <a:noFill/>
        </p:spPr>
        <p:txBody>
          <a:bodyPr wrap="none" rtlCol="0">
            <a:spAutoFit/>
          </a:bodyPr>
          <a:lstStyle/>
          <a:p>
            <a:pPr algn="ctr"/>
            <a:r>
              <a:rPr lang="zh-CN" altLang="en-US" sz="4000" b="1" dirty="0" smtClean="0">
                <a:latin typeface="宋体" panose="02010600030101010101" pitchFamily="2" charset="-122"/>
              </a:rPr>
              <a:t>展览文物</a:t>
            </a:r>
            <a:endParaRPr lang="zh-CN" altLang="en-US" sz="4000" b="1" dirty="0" smtClean="0">
              <a:latin typeface="宋体" panose="02010600030101010101" pitchFamily="2" charset="-122"/>
            </a:endParaRPr>
          </a:p>
          <a:p>
            <a:pPr algn="ctr"/>
            <a:r>
              <a:rPr lang="zh-CN" altLang="en-US" sz="4000" b="1" dirty="0" smtClean="0">
                <a:latin typeface="宋体" panose="02010600030101010101" pitchFamily="2" charset="-122"/>
              </a:rPr>
              <a:t>数字化展示</a:t>
            </a:r>
            <a:endParaRPr lang="zh-CN" altLang="en-US" sz="4000" b="1" dirty="0" smtClean="0">
              <a:latin typeface="宋体" panose="02010600030101010101" pitchFamily="2" charset="-122"/>
            </a:endParaRPr>
          </a:p>
        </p:txBody>
      </p:sp>
      <p:pic>
        <p:nvPicPr>
          <p:cNvPr id="3" name="文物">
            <a:hlinkClick r:id="" action="ppaction://media"/>
          </p:cNvPr>
          <p:cNvPicPr/>
          <p:nvPr>
            <a:videoFile r:link="rId3"/>
            <p:extLst>
              <p:ext uri="{DAA4B4D4-6D71-4841-9C94-3DE7FCFB9230}">
                <p14:media xmlns:p14="http://schemas.microsoft.com/office/powerpoint/2010/main" r:link="rId4"/>
              </p:ext>
            </p:extLst>
          </p:nvPr>
        </p:nvPicPr>
        <p:blipFill>
          <a:blip r:embed="rId5"/>
          <a:stretch>
            <a:fillRect/>
          </a:stretch>
        </p:blipFill>
        <p:spPr>
          <a:xfrm>
            <a:off x="308610" y="1190625"/>
            <a:ext cx="7631430" cy="5310505"/>
          </a:xfrm>
          <a:prstGeom prst="rect">
            <a:avLst/>
          </a:prstGeom>
        </p:spPr>
      </p:pic>
      <p:sp>
        <p:nvSpPr>
          <p:cNvPr id="8" name="标题 1"/>
          <p:cNvSpPr>
            <a:spLocks noGrp="1"/>
          </p:cNvSpPr>
          <p:nvPr/>
        </p:nvSpPr>
        <p:spPr>
          <a:xfrm>
            <a:off x="435728" y="126659"/>
            <a:ext cx="10072758" cy="7060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effectLst>
                  <a:glow rad="127000">
                    <a:schemeClr val="tx2">
                      <a:lumMod val="50000"/>
                    </a:schemeClr>
                  </a:glow>
                </a:effectLst>
                <a:latin typeface="+mj-ea"/>
                <a:ea typeface="+mj-ea"/>
                <a:cs typeface="+mj-cs"/>
              </a:defRPr>
            </a:lvl1pPr>
          </a:lstStyle>
          <a:p>
            <a:r>
              <a:rPr lang="zh-CN" altLang="en-US" dirty="0" smtClean="0"/>
              <a:t>甘肃省博物馆</a:t>
            </a:r>
            <a:r>
              <a:rPr lang="en-US" altLang="zh-CN" dirty="0" smtClean="0"/>
              <a:t>“</a:t>
            </a:r>
            <a:r>
              <a:rPr lang="zh-CN" altLang="en-US" dirty="0" smtClean="0"/>
              <a:t>智慧博物馆</a:t>
            </a:r>
            <a:r>
              <a:rPr lang="en-US" altLang="zh-CN" dirty="0" smtClean="0"/>
              <a:t>”</a:t>
            </a:r>
            <a:r>
              <a:rPr lang="zh-CN" altLang="en-US" dirty="0" smtClean="0"/>
              <a:t>创新看点四</a:t>
            </a:r>
            <a:endParaRPr lang="zh-CN" altLang="en-US" dirty="0" smtClean="0"/>
          </a:p>
        </p:txBody>
      </p:sp>
    </p:spTree>
  </p:cSld>
  <p:clrMapOvr>
    <a:masterClrMapping/>
  </p:clrMapOvr>
  <p:transition spd="slow" advClick="0">
    <p:random/>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50990" y="1412776"/>
            <a:ext cx="4104456" cy="4104456"/>
          </a:xfrm>
          <a:prstGeom prst="rect">
            <a:avLst/>
          </a:prstGeom>
          <a:solidFill>
            <a:schemeClr val="accent2">
              <a:alpha val="3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4264227" y="3172927"/>
            <a:ext cx="3877985" cy="1569660"/>
          </a:xfrm>
          <a:prstGeom prst="rect">
            <a:avLst/>
          </a:prstGeom>
          <a:noFill/>
        </p:spPr>
        <p:txBody>
          <a:bodyPr wrap="none" rtlCol="0">
            <a:spAutoFit/>
          </a:bodyPr>
          <a:lstStyle/>
          <a:p>
            <a:r>
              <a:rPr lang="zh-CN" altLang="en-US" sz="4800" dirty="0" smtClean="0">
                <a:solidFill>
                  <a:schemeClr val="bg1"/>
                </a:solidFill>
              </a:rPr>
              <a:t>甘肃省博物馆</a:t>
            </a:r>
            <a:endParaRPr lang="en-US" altLang="zh-CN" sz="4800" dirty="0" smtClean="0">
              <a:solidFill>
                <a:schemeClr val="bg1"/>
              </a:solidFill>
            </a:endParaRPr>
          </a:p>
          <a:p>
            <a:r>
              <a:rPr lang="zh-CN" altLang="en-US" sz="4800" dirty="0" smtClean="0">
                <a:solidFill>
                  <a:schemeClr val="bg1"/>
                </a:solidFill>
              </a:rPr>
              <a:t>科普教育工作</a:t>
            </a:r>
            <a:endParaRPr lang="zh-CN" altLang="en-US" sz="4800" dirty="0">
              <a:solidFill>
                <a:schemeClr val="bg1"/>
              </a:solidFill>
            </a:endParaRPr>
          </a:p>
        </p:txBody>
      </p:sp>
      <p:sp>
        <p:nvSpPr>
          <p:cNvPr id="15" name="TextBox 14"/>
          <p:cNvSpPr txBox="1"/>
          <p:nvPr/>
        </p:nvSpPr>
        <p:spPr>
          <a:xfrm>
            <a:off x="5636396" y="2143116"/>
            <a:ext cx="1133644" cy="1015663"/>
          </a:xfrm>
          <a:prstGeom prst="rect">
            <a:avLst/>
          </a:prstGeom>
          <a:noFill/>
        </p:spPr>
        <p:txBody>
          <a:bodyPr wrap="none" rtlCol="0">
            <a:spAutoFit/>
          </a:bodyPr>
          <a:lstStyle/>
          <a:p>
            <a:pPr algn="ctr"/>
            <a:r>
              <a:rPr lang="en-US" altLang="zh-CN" sz="6000" b="1" dirty="0">
                <a:ln w="12700">
                  <a:noFill/>
                  <a:prstDash val="solid"/>
                </a:ln>
                <a:solidFill>
                  <a:schemeClr val="bg1"/>
                </a:solidFill>
                <a:latin typeface="+mj-ea"/>
                <a:ea typeface="+mj-ea"/>
              </a:rPr>
              <a:t>02</a:t>
            </a:r>
            <a:endParaRPr lang="zh-CN" altLang="en-US" sz="6000" b="1" dirty="0">
              <a:ln w="12700">
                <a:noFill/>
                <a:prstDash val="solid"/>
              </a:ln>
              <a:solidFill>
                <a:schemeClr val="bg1"/>
              </a:solidFill>
              <a:latin typeface="+mj-ea"/>
              <a:ea typeface="+mj-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800" fill="hold"/>
                                        <p:tgtEl>
                                          <p:spTgt spid="7"/>
                                        </p:tgtEl>
                                        <p:attrNameLst>
                                          <p:attrName>ppt_w</p:attrName>
                                        </p:attrNameLst>
                                      </p:cBhvr>
                                      <p:tavLst>
                                        <p:tav tm="0">
                                          <p:val>
                                            <p:fltVal val="0"/>
                                          </p:val>
                                        </p:tav>
                                        <p:tav tm="100000">
                                          <p:val>
                                            <p:strVal val="#ppt_w"/>
                                          </p:val>
                                        </p:tav>
                                      </p:tavLst>
                                    </p:anim>
                                    <p:anim calcmode="lin" valueType="num">
                                      <p:cBhvr>
                                        <p:cTn id="8" dur="800" fill="hold"/>
                                        <p:tgtEl>
                                          <p:spTgt spid="7"/>
                                        </p:tgtEl>
                                        <p:attrNameLst>
                                          <p:attrName>ppt_h</p:attrName>
                                        </p:attrNameLst>
                                      </p:cBhvr>
                                      <p:tavLst>
                                        <p:tav tm="0">
                                          <p:val>
                                            <p:fltVal val="0"/>
                                          </p:val>
                                        </p:tav>
                                        <p:tav tm="100000">
                                          <p:val>
                                            <p:strVal val="#ppt_h"/>
                                          </p:val>
                                        </p:tav>
                                      </p:tavLst>
                                    </p:anim>
                                    <p:animEffect transition="in" filter="fade">
                                      <p:cBhvr>
                                        <p:cTn id="9" dur="800"/>
                                        <p:tgtEl>
                                          <p:spTgt spid="7"/>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p:nvPr/>
        </p:nvSpPr>
        <p:spPr>
          <a:xfrm>
            <a:off x="1016922" y="2357430"/>
            <a:ext cx="1774149" cy="1774379"/>
          </a:xfrm>
          <a:prstGeom prst="ellipse">
            <a:avLst/>
          </a:prstGeom>
          <a:solidFill>
            <a:schemeClr val="accent1">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Oval 14"/>
          <p:cNvSpPr/>
          <p:nvPr/>
        </p:nvSpPr>
        <p:spPr>
          <a:xfrm>
            <a:off x="3844851" y="2364764"/>
            <a:ext cx="1774149" cy="1774379"/>
          </a:xfrm>
          <a:prstGeom prst="ellipse">
            <a:avLst/>
          </a:prstGeom>
          <a:solidFill>
            <a:schemeClr val="accent2">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0" name="Oval 17"/>
          <p:cNvSpPr/>
          <p:nvPr/>
        </p:nvSpPr>
        <p:spPr>
          <a:xfrm>
            <a:off x="6676749" y="2364764"/>
            <a:ext cx="1774149" cy="1774379"/>
          </a:xfrm>
          <a:prstGeom prst="ellipse">
            <a:avLst/>
          </a:prstGeom>
          <a:solidFill>
            <a:schemeClr val="accent3">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1" name="Oval 20"/>
          <p:cNvSpPr/>
          <p:nvPr/>
        </p:nvSpPr>
        <p:spPr>
          <a:xfrm>
            <a:off x="9504959" y="2364764"/>
            <a:ext cx="1774149" cy="1774379"/>
          </a:xfrm>
          <a:prstGeom prst="ellipse">
            <a:avLst/>
          </a:prstGeom>
          <a:solidFill>
            <a:schemeClr val="accent4">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TextBox 11"/>
          <p:cNvSpPr txBox="1"/>
          <p:nvPr/>
        </p:nvSpPr>
        <p:spPr>
          <a:xfrm>
            <a:off x="2755117" y="26018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3" name="TextBox 12"/>
          <p:cNvSpPr txBox="1"/>
          <p:nvPr/>
        </p:nvSpPr>
        <p:spPr>
          <a:xfrm>
            <a:off x="5585171" y="26018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4" name="TextBox 13"/>
          <p:cNvSpPr txBox="1"/>
          <p:nvPr/>
        </p:nvSpPr>
        <p:spPr>
          <a:xfrm>
            <a:off x="8399505" y="2615406"/>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5" name="TextBox 14"/>
          <p:cNvSpPr txBox="1"/>
          <p:nvPr/>
        </p:nvSpPr>
        <p:spPr>
          <a:xfrm>
            <a:off x="704468" y="4364446"/>
            <a:ext cx="2410350" cy="429260"/>
          </a:xfrm>
          <a:prstGeom prst="rect">
            <a:avLst/>
          </a:prstGeom>
          <a:noFill/>
        </p:spPr>
        <p:txBody>
          <a:bodyPr wrap="square" lIns="0" tIns="60954" rIns="0" bIns="0" rtlCol="0">
            <a:spAutoFit/>
          </a:bodyPr>
          <a:lstStyle/>
          <a:p>
            <a:pPr algn="ctr">
              <a:tabLst>
                <a:tab pos="1367155" algn="l"/>
              </a:tabLst>
            </a:pPr>
            <a:r>
              <a:rPr lang="zh-CN" altLang="en-US" sz="2400" b="1" dirty="0" smtClean="0">
                <a:solidFill>
                  <a:schemeClr val="accent1"/>
                </a:solidFill>
                <a:latin typeface="微软雅黑" panose="020B0503020204020204" pitchFamily="34" charset="-122"/>
                <a:ea typeface="微软雅黑" panose="020B0503020204020204" pitchFamily="34" charset="-122"/>
                <a:cs typeface="Calibri" panose="020F0502020204030204"/>
              </a:rPr>
              <a:t>讲解服务</a:t>
            </a:r>
            <a:endParaRPr lang="zh-CN" altLang="en-US" sz="2400" b="1" dirty="0" smtClean="0">
              <a:solidFill>
                <a:schemeClr val="accent1"/>
              </a:solidFill>
              <a:latin typeface="微软雅黑" panose="020B0503020204020204" pitchFamily="34" charset="-122"/>
              <a:ea typeface="微软雅黑" panose="020B0503020204020204" pitchFamily="34" charset="-122"/>
              <a:cs typeface="Calibri" panose="020F0502020204030204"/>
            </a:endParaRPr>
          </a:p>
        </p:txBody>
      </p:sp>
      <p:sp>
        <p:nvSpPr>
          <p:cNvPr id="16" name="TextBox 15"/>
          <p:cNvSpPr txBox="1"/>
          <p:nvPr/>
        </p:nvSpPr>
        <p:spPr>
          <a:xfrm>
            <a:off x="877697" y="4800527"/>
            <a:ext cx="2063618" cy="1419225"/>
          </a:xfrm>
          <a:prstGeom prst="rect">
            <a:avLst/>
          </a:prstGeom>
          <a:noFill/>
        </p:spPr>
        <p:txBody>
          <a:bodyPr wrap="square" lIns="0" tIns="60954" rIns="0" bIns="0" rtlCol="0">
            <a:spAutoFit/>
          </a:bodyPr>
          <a:lstStyle/>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rPr>
              <a:t>普及科学知识</a:t>
            </a:r>
            <a:endPar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rPr>
              <a:t>弘扬科学精神</a:t>
            </a:r>
            <a:endPar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a:p>
            <a:pPr algn="ctr">
              <a:lnSpc>
                <a:spcPct val="130000"/>
              </a:lnSpc>
            </a:pPr>
            <a:r>
              <a:rPr lang="zh-CN" altLang="en-US" sz="2000" b="1" dirty="0" smtClean="0">
                <a:solidFill>
                  <a:srgbClr val="FF0000"/>
                </a:solidFill>
                <a:latin typeface="微软雅黑" panose="020B0503020204020204" pitchFamily="34" charset="-122"/>
                <a:ea typeface="微软雅黑" panose="020B0503020204020204" pitchFamily="34" charset="-122"/>
                <a:cs typeface="Calibri" panose="020F0502020204030204"/>
              </a:rPr>
              <a:t>提高全民科学素养</a:t>
            </a:r>
            <a:endParaRPr lang="zh-CN" altLang="en-US" sz="20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p:txBody>
      </p:sp>
      <p:sp>
        <p:nvSpPr>
          <p:cNvPr id="17" name="TextBox 16"/>
          <p:cNvSpPr txBox="1"/>
          <p:nvPr/>
        </p:nvSpPr>
        <p:spPr>
          <a:xfrm>
            <a:off x="3496650" y="4361053"/>
            <a:ext cx="2410350" cy="429260"/>
          </a:xfrm>
          <a:prstGeom prst="rect">
            <a:avLst/>
          </a:prstGeom>
          <a:noFill/>
        </p:spPr>
        <p:txBody>
          <a:bodyPr wrap="square" lIns="0" tIns="60954" rIns="0" bIns="0" rtlCol="0">
            <a:spAutoFit/>
          </a:bodyPr>
          <a:lstStyle/>
          <a:p>
            <a:pPr algn="ctr">
              <a:tabLst>
                <a:tab pos="1367155" algn="l"/>
              </a:tabLst>
            </a:pPr>
            <a:r>
              <a:rPr lang="zh-CN" altLang="en-US" sz="2400" b="1" dirty="0" smtClean="0">
                <a:solidFill>
                  <a:schemeClr val="accent2"/>
                </a:solidFill>
                <a:latin typeface="微软雅黑" panose="020B0503020204020204" pitchFamily="34" charset="-122"/>
                <a:ea typeface="微软雅黑" panose="020B0503020204020204" pitchFamily="34" charset="-122"/>
                <a:cs typeface="Calibri" panose="020F0502020204030204"/>
              </a:rPr>
              <a:t>社会教育活动</a:t>
            </a:r>
            <a:endParaRPr lang="zh-CN" altLang="en-US" sz="2400" b="1" dirty="0" smtClean="0">
              <a:solidFill>
                <a:schemeClr val="accent2"/>
              </a:solidFill>
              <a:latin typeface="微软雅黑" panose="020B0503020204020204" pitchFamily="34" charset="-122"/>
              <a:ea typeface="微软雅黑" panose="020B0503020204020204" pitchFamily="34" charset="-122"/>
              <a:cs typeface="Calibri" panose="020F0502020204030204"/>
            </a:endParaRPr>
          </a:p>
        </p:txBody>
      </p:sp>
      <p:sp>
        <p:nvSpPr>
          <p:cNvPr id="18" name="TextBox 17"/>
          <p:cNvSpPr txBox="1"/>
          <p:nvPr/>
        </p:nvSpPr>
        <p:spPr>
          <a:xfrm>
            <a:off x="3670514" y="4800308"/>
            <a:ext cx="2063618" cy="1019175"/>
          </a:xfrm>
          <a:prstGeom prst="rect">
            <a:avLst/>
          </a:prstGeom>
          <a:noFill/>
        </p:spPr>
        <p:txBody>
          <a:bodyPr wrap="square" lIns="0" tIns="60954" rIns="0" bIns="0" rtlCol="0">
            <a:spAutoFit/>
          </a:bodyPr>
          <a:lstStyle/>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rPr>
              <a:t>科普教育活动的拓展和创新</a:t>
            </a:r>
            <a:endPar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p:txBody>
      </p:sp>
      <p:sp>
        <p:nvSpPr>
          <p:cNvPr id="19" name="TextBox 18"/>
          <p:cNvSpPr txBox="1"/>
          <p:nvPr/>
        </p:nvSpPr>
        <p:spPr>
          <a:xfrm>
            <a:off x="6338175" y="4357661"/>
            <a:ext cx="2410350" cy="429260"/>
          </a:xfrm>
          <a:prstGeom prst="rect">
            <a:avLst/>
          </a:prstGeom>
          <a:noFill/>
        </p:spPr>
        <p:txBody>
          <a:bodyPr wrap="square" lIns="0" tIns="60954" rIns="0" bIns="0" rtlCol="0">
            <a:spAutoFit/>
          </a:bodyPr>
          <a:lstStyle/>
          <a:p>
            <a:pPr algn="ctr">
              <a:tabLst>
                <a:tab pos="1367155" algn="l"/>
              </a:tabLst>
            </a:pPr>
            <a:r>
              <a:rPr lang="zh-CN" altLang="en-US" sz="2400" b="1" dirty="0" smtClean="0">
                <a:solidFill>
                  <a:schemeClr val="accent3"/>
                </a:solidFill>
                <a:latin typeface="微软雅黑" panose="020B0503020204020204" pitchFamily="34" charset="-122"/>
                <a:ea typeface="微软雅黑" panose="020B0503020204020204" pitchFamily="34" charset="-122"/>
                <a:cs typeface="Calibri" panose="020F0502020204030204"/>
              </a:rPr>
              <a:t>馆校项目</a:t>
            </a:r>
            <a:endParaRPr lang="zh-CN" altLang="en-US" sz="2400" b="1" dirty="0" smtClean="0">
              <a:solidFill>
                <a:schemeClr val="accent3"/>
              </a:solidFill>
              <a:latin typeface="微软雅黑" panose="020B0503020204020204" pitchFamily="34" charset="-122"/>
              <a:ea typeface="微软雅黑" panose="020B0503020204020204" pitchFamily="34" charset="-122"/>
              <a:cs typeface="Calibri" panose="020F0502020204030204"/>
            </a:endParaRPr>
          </a:p>
        </p:txBody>
      </p:sp>
      <p:sp>
        <p:nvSpPr>
          <p:cNvPr id="20" name="TextBox 19"/>
          <p:cNvSpPr txBox="1"/>
          <p:nvPr/>
        </p:nvSpPr>
        <p:spPr>
          <a:xfrm>
            <a:off x="6511404" y="4793741"/>
            <a:ext cx="2063618" cy="1019175"/>
          </a:xfrm>
          <a:prstGeom prst="rect">
            <a:avLst/>
          </a:prstGeom>
          <a:noFill/>
        </p:spPr>
        <p:txBody>
          <a:bodyPr wrap="square" lIns="0" tIns="60954" rIns="0" bIns="0" rtlCol="0">
            <a:spAutoFit/>
          </a:bodyPr>
          <a:lstStyle/>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rPr>
              <a:t>开辟科普</a:t>
            </a:r>
            <a:endPar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rPr>
              <a:t>“第二课堂”</a:t>
            </a:r>
            <a:endParaRPr lang="zh-CN" altLang="en-US" sz="2400" b="1" dirty="0" smtClean="0">
              <a:solidFill>
                <a:srgbClr val="FF0000"/>
              </a:solidFill>
              <a:latin typeface="微软雅黑" panose="020B0503020204020204" pitchFamily="34" charset="-122"/>
              <a:ea typeface="微软雅黑" panose="020B0503020204020204" pitchFamily="34" charset="-122"/>
              <a:cs typeface="Calibri" panose="020F0502020204030204"/>
            </a:endParaRPr>
          </a:p>
        </p:txBody>
      </p:sp>
      <p:sp>
        <p:nvSpPr>
          <p:cNvPr id="21" name="TextBox 20"/>
          <p:cNvSpPr txBox="1"/>
          <p:nvPr/>
        </p:nvSpPr>
        <p:spPr>
          <a:xfrm>
            <a:off x="9248305" y="4364447"/>
            <a:ext cx="2410350" cy="429260"/>
          </a:xfrm>
          <a:prstGeom prst="rect">
            <a:avLst/>
          </a:prstGeom>
          <a:noFill/>
        </p:spPr>
        <p:txBody>
          <a:bodyPr wrap="square" lIns="0" tIns="60954" rIns="0" bIns="0" rtlCol="0">
            <a:spAutoFit/>
          </a:bodyPr>
          <a:lstStyle/>
          <a:p>
            <a:pPr algn="ctr">
              <a:tabLst>
                <a:tab pos="1367155" algn="l"/>
              </a:tabLst>
            </a:pPr>
            <a:r>
              <a:rPr lang="zh-CN" altLang="en-US" sz="2400" b="1" dirty="0">
                <a:solidFill>
                  <a:schemeClr val="accent4"/>
                </a:solidFill>
                <a:latin typeface="微软雅黑" panose="020B0503020204020204" pitchFamily="34" charset="-122"/>
                <a:ea typeface="微软雅黑" panose="020B0503020204020204" pitchFamily="34" charset="-122"/>
                <a:cs typeface="Calibri" panose="020F0502020204030204"/>
              </a:rPr>
              <a:t>科普创新</a:t>
            </a:r>
            <a:endParaRPr lang="zh-CN" altLang="en-US" sz="2400" b="1" dirty="0">
              <a:solidFill>
                <a:schemeClr val="accent4"/>
              </a:solidFill>
              <a:latin typeface="微软雅黑" panose="020B0503020204020204" pitchFamily="34" charset="-122"/>
              <a:ea typeface="微软雅黑" panose="020B0503020204020204" pitchFamily="34" charset="-122"/>
              <a:cs typeface="Calibri" panose="020F0502020204030204"/>
            </a:endParaRPr>
          </a:p>
        </p:txBody>
      </p:sp>
      <p:sp>
        <p:nvSpPr>
          <p:cNvPr id="22" name="TextBox 21"/>
          <p:cNvSpPr txBox="1"/>
          <p:nvPr/>
        </p:nvSpPr>
        <p:spPr>
          <a:xfrm>
            <a:off x="9421534" y="4800527"/>
            <a:ext cx="2063618" cy="1661987"/>
          </a:xfrm>
          <a:prstGeom prst="rect">
            <a:avLst/>
          </a:prstGeom>
          <a:noFill/>
        </p:spPr>
        <p:txBody>
          <a:bodyPr wrap="square" lIns="0" tIns="60954" rIns="0" bIns="0" rtlCol="0">
            <a:spAutoFit/>
          </a:bodyPr>
          <a:lstStyle/>
          <a:p>
            <a:pPr algn="just">
              <a:lnSpc>
                <a:spcPct val="130000"/>
              </a:lnSpc>
            </a:pPr>
            <a:r>
              <a:rPr lang="zh-CN" altLang="en-US" sz="2000" b="1" dirty="0" smtClean="0">
                <a:solidFill>
                  <a:srgbClr val="FF0000"/>
                </a:solidFill>
              </a:rPr>
              <a:t>科学普及是面向公众的科技活动，参与、体验、互动是博物馆突出特点</a:t>
            </a:r>
            <a:endParaRPr lang="zh-CN" altLang="en-US" sz="2000" b="1" dirty="0">
              <a:solidFill>
                <a:srgbClr val="FF0000"/>
              </a:solidFill>
              <a:latin typeface="微软雅黑" panose="020B0503020204020204" pitchFamily="34" charset="-122"/>
              <a:ea typeface="微软雅黑" panose="020B0503020204020204" pitchFamily="34" charset="-122"/>
              <a:cs typeface="Calibri" panose="020F0502020204030204"/>
            </a:endParaRPr>
          </a:p>
        </p:txBody>
      </p:sp>
      <p:sp>
        <p:nvSpPr>
          <p:cNvPr id="23" name="Freeform 12"/>
          <p:cNvSpPr>
            <a:spLocks noEditPoints="1"/>
          </p:cNvSpPr>
          <p:nvPr/>
        </p:nvSpPr>
        <p:spPr bwMode="auto">
          <a:xfrm>
            <a:off x="7055189" y="2763863"/>
            <a:ext cx="1064855" cy="972385"/>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bg1"/>
          </a:solidFill>
          <a:ln w="9525">
            <a:noFill/>
            <a:round/>
          </a:ln>
        </p:spPr>
        <p:txBody>
          <a:bodyPr vert="horz" wrap="square" lIns="121908" tIns="60954" rIns="121908" bIns="6095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n-ea"/>
            </a:endParaRPr>
          </a:p>
        </p:txBody>
      </p:sp>
      <p:grpSp>
        <p:nvGrpSpPr>
          <p:cNvPr id="3" name="Group 71"/>
          <p:cNvGrpSpPr/>
          <p:nvPr/>
        </p:nvGrpSpPr>
        <p:grpSpPr>
          <a:xfrm>
            <a:off x="4321544" y="2857411"/>
            <a:ext cx="778861" cy="777612"/>
            <a:chOff x="3810000" y="2265363"/>
            <a:chExt cx="915988" cy="914400"/>
          </a:xfrm>
          <a:solidFill>
            <a:schemeClr val="bg1"/>
          </a:solidFill>
        </p:grpSpPr>
        <p:sp>
          <p:nvSpPr>
            <p:cNvPr id="25"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6"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1"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2"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3"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4"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5"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6"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4" name="Group 173"/>
          <p:cNvGrpSpPr/>
          <p:nvPr/>
        </p:nvGrpSpPr>
        <p:grpSpPr>
          <a:xfrm>
            <a:off x="9956333" y="2809688"/>
            <a:ext cx="863984" cy="857803"/>
            <a:chOff x="6400800" y="1195388"/>
            <a:chExt cx="654050" cy="649287"/>
          </a:xfrm>
          <a:solidFill>
            <a:schemeClr val="bg1"/>
          </a:solidFill>
        </p:grpSpPr>
        <p:sp>
          <p:nvSpPr>
            <p:cNvPr id="38"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9" name="Rectangle 290"/>
            <p:cNvSpPr>
              <a:spLocks noChangeArrowheads="1"/>
            </p:cNvSpPr>
            <p:nvPr/>
          </p:nvSpPr>
          <p:spPr bwMode="auto">
            <a:xfrm>
              <a:off x="6597650" y="1320800"/>
              <a:ext cx="2682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0" name="Rectangle 291"/>
            <p:cNvSpPr>
              <a:spLocks noChangeArrowheads="1"/>
            </p:cNvSpPr>
            <p:nvPr/>
          </p:nvSpPr>
          <p:spPr bwMode="auto">
            <a:xfrm>
              <a:off x="6597650" y="1408113"/>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1" name="Rectangle 292"/>
            <p:cNvSpPr>
              <a:spLocks noChangeArrowheads="1"/>
            </p:cNvSpPr>
            <p:nvPr/>
          </p:nvSpPr>
          <p:spPr bwMode="auto">
            <a:xfrm>
              <a:off x="6597650" y="1500188"/>
              <a:ext cx="268288"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2" name="Rectangle 293"/>
            <p:cNvSpPr>
              <a:spLocks noChangeArrowheads="1"/>
            </p:cNvSpPr>
            <p:nvPr/>
          </p:nvSpPr>
          <p:spPr bwMode="auto">
            <a:xfrm>
              <a:off x="6597650" y="1587500"/>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5" name="Group 162"/>
          <p:cNvGrpSpPr/>
          <p:nvPr/>
        </p:nvGrpSpPr>
        <p:grpSpPr>
          <a:xfrm>
            <a:off x="1499271" y="2773288"/>
            <a:ext cx="805614" cy="861736"/>
            <a:chOff x="4267200" y="1196975"/>
            <a:chExt cx="593725" cy="635001"/>
          </a:xfrm>
          <a:solidFill>
            <a:schemeClr val="bg1"/>
          </a:solidFill>
        </p:grpSpPr>
        <p:sp>
          <p:nvSpPr>
            <p:cNvPr id="44"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5"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6"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2" name="标题 1"/>
          <p:cNvSpPr>
            <a:spLocks noGrp="1"/>
          </p:cNvSpPr>
          <p:nvPr>
            <p:ph type="title"/>
          </p:nvPr>
        </p:nvSpPr>
        <p:spPr>
          <a:xfrm>
            <a:off x="190550" y="130875"/>
            <a:ext cx="10971372" cy="706090"/>
          </a:xfrm>
        </p:spPr>
        <p:txBody>
          <a:bodyPr/>
          <a:lstStyle/>
          <a:p>
            <a:r>
              <a:rPr lang="zh-CN" altLang="en-US" dirty="0"/>
              <a:t>甘肃省博物馆科普教育工作的精彩亮点</a:t>
            </a:r>
            <a:endParaRPr lang="zh-CN" altLang="en-US" dirty="0"/>
          </a:p>
        </p:txBody>
      </p:sp>
      <p:sp>
        <p:nvSpPr>
          <p:cNvPr id="43" name="TextBox 42"/>
          <p:cNvSpPr txBox="1"/>
          <p:nvPr/>
        </p:nvSpPr>
        <p:spPr>
          <a:xfrm>
            <a:off x="915951" y="1071546"/>
            <a:ext cx="10358510" cy="1200329"/>
          </a:xfrm>
          <a:prstGeom prst="rect">
            <a:avLst/>
          </a:prstGeom>
          <a:noFill/>
        </p:spPr>
        <p:txBody>
          <a:bodyPr wrap="square" rtlCol="0">
            <a:spAutoFit/>
          </a:bodyPr>
          <a:lstStyle/>
          <a:p>
            <a:pPr algn="just"/>
            <a:r>
              <a:rPr lang="zh-CN" altLang="en-US" sz="2400" dirty="0" smtClean="0"/>
              <a:t>         博物馆是文物的主要收藏机构，是宣传教育和科学的研究机构，是我国社会主义科学文化事业的重要组成部分，是科普教育的重要课堂。文物具有历史、</a:t>
            </a:r>
            <a:r>
              <a:rPr lang="zh-CN" altLang="en-US" sz="2400" b="1" dirty="0" smtClean="0">
                <a:solidFill>
                  <a:srgbClr val="FF0000"/>
                </a:solidFill>
              </a:rPr>
              <a:t>科学</a:t>
            </a:r>
            <a:r>
              <a:rPr lang="zh-CN" altLang="en-US" sz="2400" dirty="0" smtClean="0"/>
              <a:t>、艺术价值，是进行科普教育的生动形象的教材。</a:t>
            </a:r>
            <a:endParaRPr lang="zh-CN" altLang="en-US" sz="2400" dirty="0" smtClean="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Effect transition="in" filter="fade">
                                      <p:cBhvr>
                                        <p:cTn id="81" dur="500"/>
                                        <p:tgtEl>
                                          <p:spTgt spid="11"/>
                                        </p:tgtEl>
                                      </p:cBhvr>
                                    </p:animEffect>
                                  </p:childTnLst>
                                </p:cTn>
                              </p:par>
                            </p:childTnLst>
                          </p:cTn>
                        </p:par>
                        <p:par>
                          <p:cTn id="82" fill="hold">
                            <p:stCondLst>
                              <p:cond delay="8000"/>
                            </p:stCondLst>
                            <p:childTnLst>
                              <p:par>
                                <p:cTn id="83" presetID="10" presetClass="entr" presetSubtype="0"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childTnLst>
                          </p:cTn>
                        </p:par>
                        <p:par>
                          <p:cTn id="86" fill="hold">
                            <p:stCondLst>
                              <p:cond delay="8500"/>
                            </p:stCondLst>
                            <p:childTnLst>
                              <p:par>
                                <p:cTn id="87" presetID="10"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childTnLst>
                          </p:cTn>
                        </p:par>
                        <p:par>
                          <p:cTn id="90" fill="hold">
                            <p:stCondLst>
                              <p:cond delay="9000"/>
                            </p:stCondLst>
                            <p:childTnLst>
                              <p:par>
                                <p:cTn id="91" presetID="10"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4月14日——4月16日 甘肃省博物馆讲解员在第二届甘肃省科普讲解大赛暨2017年全国科普讲解大赛预选赛获得优异成绩\总决赛\IMG_9336.JPG"/>
          <p:cNvPicPr>
            <a:picLocks noChangeAspect="1" noChangeArrowheads="1"/>
          </p:cNvPicPr>
          <p:nvPr/>
        </p:nvPicPr>
        <p:blipFill>
          <a:blip r:embed="rId1" cstate="print"/>
          <a:srcRect/>
          <a:stretch>
            <a:fillRect/>
          </a:stretch>
        </p:blipFill>
        <p:spPr bwMode="auto">
          <a:xfrm>
            <a:off x="4809323" y="3333749"/>
            <a:ext cx="3571899" cy="2381267"/>
          </a:xfrm>
          <a:prstGeom prst="rect">
            <a:avLst/>
          </a:prstGeom>
          <a:noFill/>
        </p:spPr>
      </p:pic>
      <p:sp>
        <p:nvSpPr>
          <p:cNvPr id="3" name="标题 2"/>
          <p:cNvSpPr>
            <a:spLocks noGrp="1"/>
          </p:cNvSpPr>
          <p:nvPr>
            <p:ph type="title"/>
          </p:nvPr>
        </p:nvSpPr>
        <p:spPr>
          <a:xfrm>
            <a:off x="190550" y="130875"/>
            <a:ext cx="10971372" cy="706090"/>
          </a:xfrm>
        </p:spPr>
        <p:txBody>
          <a:bodyPr>
            <a:normAutofit fontScale="90000"/>
          </a:bodyPr>
          <a:lstStyle/>
          <a:p>
            <a:r>
              <a:rPr lang="zh-CN" altLang="en-US" dirty="0" smtClean="0"/>
              <a:t>讲解服务</a:t>
            </a:r>
            <a:r>
              <a:rPr lang="en-US" altLang="zh-CN" dirty="0" smtClean="0"/>
              <a:t>——</a:t>
            </a:r>
            <a:r>
              <a:rPr lang="zh-CN" altLang="en-US" dirty="0" smtClean="0"/>
              <a:t>普及科学知识 弘扬科学精神 提高全民科学素养</a:t>
            </a:r>
            <a:endParaRPr lang="zh-CN" altLang="en-US" dirty="0"/>
          </a:p>
        </p:txBody>
      </p:sp>
      <p:pic>
        <p:nvPicPr>
          <p:cNvPr id="1037" name="Picture 13" descr="C:\Users\Administrator\Desktop\讲解\新建文件夹\IMG_9174.JPG"/>
          <p:cNvPicPr>
            <a:picLocks noChangeAspect="1" noChangeArrowheads="1"/>
          </p:cNvPicPr>
          <p:nvPr/>
        </p:nvPicPr>
        <p:blipFill>
          <a:blip r:embed="rId2"/>
          <a:srcRect l="19073" r="16049"/>
          <a:stretch>
            <a:fillRect/>
          </a:stretch>
        </p:blipFill>
        <p:spPr bwMode="auto">
          <a:xfrm>
            <a:off x="404826" y="1142984"/>
            <a:ext cx="4452132" cy="4572032"/>
          </a:xfrm>
          <a:prstGeom prst="rect">
            <a:avLst/>
          </a:prstGeom>
          <a:noFill/>
        </p:spPr>
      </p:pic>
      <p:pic>
        <p:nvPicPr>
          <p:cNvPr id="1045" name="Picture 21" descr="C:\Users\Administrator\Desktop\讲解\新建文件夹\IMG_9291.JPG"/>
          <p:cNvPicPr>
            <a:picLocks noChangeAspect="1" noChangeArrowheads="1"/>
          </p:cNvPicPr>
          <p:nvPr/>
        </p:nvPicPr>
        <p:blipFill>
          <a:blip r:embed="rId3"/>
          <a:srcRect/>
          <a:stretch>
            <a:fillRect/>
          </a:stretch>
        </p:blipFill>
        <p:spPr bwMode="auto">
          <a:xfrm>
            <a:off x="8285982" y="3429000"/>
            <a:ext cx="3431170" cy="2286016"/>
          </a:xfrm>
          <a:prstGeom prst="rect">
            <a:avLst/>
          </a:prstGeom>
          <a:noFill/>
        </p:spPr>
      </p:pic>
      <p:pic>
        <p:nvPicPr>
          <p:cNvPr id="1036" name="Picture 12" descr="C:\Users\Administrator\Desktop\讲解\新建文件夹\IMG_9038.JPG"/>
          <p:cNvPicPr>
            <a:picLocks noChangeAspect="1" noChangeArrowheads="1"/>
          </p:cNvPicPr>
          <p:nvPr/>
        </p:nvPicPr>
        <p:blipFill>
          <a:blip r:embed="rId4"/>
          <a:srcRect/>
          <a:stretch>
            <a:fillRect/>
          </a:stretch>
        </p:blipFill>
        <p:spPr bwMode="auto">
          <a:xfrm>
            <a:off x="8285982" y="1142984"/>
            <a:ext cx="3452826" cy="2300445"/>
          </a:xfrm>
          <a:prstGeom prst="rect">
            <a:avLst/>
          </a:prstGeom>
          <a:noFill/>
        </p:spPr>
      </p:pic>
      <p:pic>
        <p:nvPicPr>
          <p:cNvPr id="1041" name="Picture 17" descr="C:\Users\Administrator\Desktop\讲解\新建文件夹\微信图片_20170416192053.jpg"/>
          <p:cNvPicPr>
            <a:picLocks noChangeAspect="1" noChangeArrowheads="1"/>
          </p:cNvPicPr>
          <p:nvPr/>
        </p:nvPicPr>
        <p:blipFill>
          <a:blip r:embed="rId5"/>
          <a:srcRect/>
          <a:stretch>
            <a:fillRect/>
          </a:stretch>
        </p:blipFill>
        <p:spPr bwMode="auto">
          <a:xfrm>
            <a:off x="4856958" y="1142984"/>
            <a:ext cx="3452826" cy="2304761"/>
          </a:xfrm>
          <a:prstGeom prst="rect">
            <a:avLst/>
          </a:prstGeom>
          <a:noFill/>
        </p:spPr>
      </p:pic>
      <p:sp>
        <p:nvSpPr>
          <p:cNvPr id="23" name="TextBox 22"/>
          <p:cNvSpPr txBox="1"/>
          <p:nvPr/>
        </p:nvSpPr>
        <p:spPr>
          <a:xfrm>
            <a:off x="1853248" y="5944253"/>
            <a:ext cx="8526780" cy="521970"/>
          </a:xfrm>
          <a:prstGeom prst="rect">
            <a:avLst/>
          </a:prstGeom>
          <a:noFill/>
        </p:spPr>
        <p:txBody>
          <a:bodyPr wrap="none" rtlCol="0">
            <a:spAutoFit/>
          </a:bodyPr>
          <a:lstStyle/>
          <a:p>
            <a:r>
              <a:rPr lang="zh-CN" altLang="en-US" sz="2800" b="1" dirty="0" smtClean="0">
                <a:latin typeface="+mn-ea"/>
              </a:rPr>
              <a:t>第二届甘肃省科普讲解大赛暨</a:t>
            </a:r>
            <a:r>
              <a:rPr lang="en-US" altLang="zh-CN" sz="2800" b="1" dirty="0" smtClean="0">
                <a:latin typeface="+mn-ea"/>
              </a:rPr>
              <a:t>2017</a:t>
            </a:r>
            <a:r>
              <a:rPr lang="zh-CN" altLang="en-US" sz="2800" b="1" dirty="0" smtClean="0">
                <a:latin typeface="+mn-ea"/>
              </a:rPr>
              <a:t>全国科普讲解大赛</a:t>
            </a:r>
            <a:endParaRPr lang="zh-CN" altLang="en-US" sz="2800" b="1" dirty="0" smtClean="0">
              <a:latin typeface="+mn-ea"/>
            </a:endParaRPr>
          </a:p>
        </p:txBody>
      </p:sp>
    </p:spTree>
  </p:cSld>
  <p:clrMapOvr>
    <a:masterClrMapping/>
  </p:clrMapOvr>
  <p:transition spd="slow" advClick="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smtClean="0"/>
              <a:t>讲解服务</a:t>
            </a:r>
            <a:r>
              <a:rPr lang="en-US" altLang="zh-CN" dirty="0" smtClean="0"/>
              <a:t>——</a:t>
            </a:r>
            <a:r>
              <a:rPr lang="zh-CN" altLang="en-US" dirty="0" smtClean="0"/>
              <a:t>普及科学知识 弘扬科学精神 提高全民科学素养</a:t>
            </a:r>
            <a:endParaRPr lang="zh-CN" altLang="en-US" dirty="0"/>
          </a:p>
        </p:txBody>
      </p:sp>
      <p:sp>
        <p:nvSpPr>
          <p:cNvPr id="23" name="TextBox 22"/>
          <p:cNvSpPr txBox="1"/>
          <p:nvPr/>
        </p:nvSpPr>
        <p:spPr>
          <a:xfrm>
            <a:off x="9653905" y="931545"/>
            <a:ext cx="1659890" cy="5770245"/>
          </a:xfrm>
          <a:prstGeom prst="rect">
            <a:avLst/>
          </a:prstGeom>
          <a:noFill/>
        </p:spPr>
        <p:txBody>
          <a:bodyPr vert="eaVert" wrap="square" rtlCol="0">
            <a:spAutoFit/>
          </a:bodyPr>
          <a:lstStyle/>
          <a:p>
            <a:pPr algn="just">
              <a:lnSpc>
                <a:spcPct val="150000"/>
              </a:lnSpc>
            </a:pPr>
            <a:r>
              <a:rPr lang="zh-CN" altLang="en-US" sz="3200" dirty="0" smtClean="0">
                <a:latin typeface="+mn-ea"/>
              </a:rPr>
              <a:t>“科技强国</a:t>
            </a:r>
            <a:r>
              <a:rPr lang="en-US" altLang="zh-CN" sz="3200" dirty="0" smtClean="0">
                <a:latin typeface="+mn-ea"/>
              </a:rPr>
              <a:t>·</a:t>
            </a:r>
            <a:r>
              <a:rPr lang="zh-CN" altLang="en-US" sz="3600" dirty="0" smtClean="0">
                <a:latin typeface="+mn-ea"/>
              </a:rPr>
              <a:t>创新圆梦”</a:t>
            </a:r>
            <a:endParaRPr lang="zh-CN" altLang="en-US" sz="3600" dirty="0" smtClean="0">
              <a:latin typeface="+mn-ea"/>
            </a:endParaRPr>
          </a:p>
          <a:p>
            <a:pPr algn="just">
              <a:lnSpc>
                <a:spcPct val="150000"/>
              </a:lnSpc>
            </a:pPr>
            <a:r>
              <a:rPr lang="en-US" altLang="zh-CN" sz="2400" dirty="0" smtClean="0">
                <a:latin typeface="+mn-ea"/>
              </a:rPr>
              <a:t>         </a:t>
            </a:r>
            <a:r>
              <a:rPr lang="en-US" altLang="zh-CN" sz="2800" dirty="0" smtClean="0">
                <a:latin typeface="+mn-ea"/>
              </a:rPr>
              <a:t>  ——</a:t>
            </a:r>
            <a:r>
              <a:rPr lang="zh-CN" altLang="en-US" sz="2800" dirty="0" smtClean="0">
                <a:latin typeface="+mn-ea"/>
              </a:rPr>
              <a:t>甘肃</a:t>
            </a:r>
            <a:r>
              <a:rPr lang="en-US" altLang="zh-CN" sz="2800" dirty="0" smtClean="0">
                <a:latin typeface="+mn-ea"/>
              </a:rPr>
              <a:t>2017</a:t>
            </a:r>
            <a:r>
              <a:rPr lang="zh-CN" altLang="en-US" sz="2800" dirty="0" smtClean="0">
                <a:latin typeface="+mn-ea"/>
              </a:rPr>
              <a:t>年科技活动周</a:t>
            </a:r>
            <a:endParaRPr lang="zh-CN" altLang="en-US" sz="2800" dirty="0" smtClean="0">
              <a:latin typeface="+mn-ea"/>
            </a:endParaRPr>
          </a:p>
        </p:txBody>
      </p:sp>
      <p:pic>
        <p:nvPicPr>
          <p:cNvPr id="4098" name="Picture 2" descr="C:\Users\Administrator\Desktop\讲解\微信图片_20171210182941.jpg"/>
          <p:cNvPicPr>
            <a:picLocks noChangeAspect="1" noChangeArrowheads="1"/>
          </p:cNvPicPr>
          <p:nvPr/>
        </p:nvPicPr>
        <p:blipFill>
          <a:blip r:embed="rId1"/>
          <a:srcRect t="8750"/>
          <a:stretch>
            <a:fillRect/>
          </a:stretch>
        </p:blipFill>
        <p:spPr bwMode="auto">
          <a:xfrm>
            <a:off x="1049020" y="999490"/>
            <a:ext cx="8154670" cy="5580380"/>
          </a:xfrm>
          <a:prstGeom prst="rect">
            <a:avLst/>
          </a:prstGeom>
          <a:noFill/>
        </p:spPr>
      </p:pic>
    </p:spTree>
  </p:cSld>
  <p:clrMapOvr>
    <a:masterClrMapping/>
  </p:clrMapOvr>
  <p:transition spd="slow" advClick="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3297409" y="2578384"/>
            <a:ext cx="5825167" cy="687233"/>
            <a:chOff x="3282169" y="1966137"/>
            <a:chExt cx="5825167" cy="687233"/>
          </a:xfrm>
        </p:grpSpPr>
        <p:sp>
          <p:nvSpPr>
            <p:cNvPr id="41" name="圆角矩形 40"/>
            <p:cNvSpPr/>
            <p:nvPr/>
          </p:nvSpPr>
          <p:spPr>
            <a:xfrm>
              <a:off x="3282169" y="1966137"/>
              <a:ext cx="5825167" cy="687233"/>
            </a:xfrm>
            <a:prstGeom prst="roundRect">
              <a:avLst>
                <a:gd name="adj" fmla="val 50000"/>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4094625" y="2071678"/>
              <a:ext cx="4801314" cy="461665"/>
            </a:xfrm>
            <a:prstGeom prst="rect">
              <a:avLst/>
            </a:prstGeom>
            <a:noFill/>
          </p:spPr>
          <p:txBody>
            <a:bodyPr wrap="none" rtlCol="0">
              <a:spAutoFit/>
            </a:bodyPr>
            <a:lstStyle/>
            <a:p>
              <a:r>
                <a:rPr lang="zh-CN" altLang="en-US" sz="2400" dirty="0" smtClean="0"/>
                <a:t>甘肃省博物馆科普教育的创新建设</a:t>
              </a:r>
              <a:endParaRPr lang="zh-CN" altLang="en-US" sz="2400" dirty="0"/>
            </a:p>
          </p:txBody>
        </p:sp>
        <p:sp>
          <p:nvSpPr>
            <p:cNvPr id="43" name="TextBox 42"/>
            <p:cNvSpPr txBox="1"/>
            <p:nvPr/>
          </p:nvSpPr>
          <p:spPr>
            <a:xfrm>
              <a:off x="3523121" y="2025060"/>
              <a:ext cx="582211" cy="569387"/>
            </a:xfrm>
            <a:prstGeom prst="rect">
              <a:avLst/>
            </a:prstGeom>
            <a:noFill/>
            <a:ln>
              <a:noFill/>
            </a:ln>
          </p:spPr>
          <p:txBody>
            <a:bodyPr wrap="none" rtlCol="0">
              <a:spAutoFit/>
            </a:bodyPr>
            <a:lstStyle/>
            <a:p>
              <a:r>
                <a:rPr lang="en-US" altLang="zh-CN" sz="3100" b="1" dirty="0">
                  <a:solidFill>
                    <a:schemeClr val="tx2"/>
                  </a:solidFill>
                  <a:latin typeface="DFGothic-EB" pitchFamily="1" charset="-128"/>
                  <a:ea typeface="DFGothic-EB" pitchFamily="1" charset="-128"/>
                </a:rPr>
                <a:t>01</a:t>
              </a:r>
              <a:endParaRPr lang="zh-CN" altLang="en-US" sz="3100" b="1" dirty="0">
                <a:solidFill>
                  <a:schemeClr val="tx2"/>
                </a:solidFill>
                <a:latin typeface="DFGothic-EB" pitchFamily="1" charset="-128"/>
                <a:ea typeface="DFGothic-EB" pitchFamily="1" charset="-128"/>
              </a:endParaRPr>
            </a:p>
          </p:txBody>
        </p:sp>
      </p:grpSp>
      <p:grpSp>
        <p:nvGrpSpPr>
          <p:cNvPr id="44" name="组合 43"/>
          <p:cNvGrpSpPr/>
          <p:nvPr/>
        </p:nvGrpSpPr>
        <p:grpSpPr>
          <a:xfrm>
            <a:off x="3297409" y="3625097"/>
            <a:ext cx="5825167" cy="687233"/>
            <a:chOff x="3282169" y="3012850"/>
            <a:chExt cx="5825167" cy="687233"/>
          </a:xfrm>
        </p:grpSpPr>
        <p:sp>
          <p:nvSpPr>
            <p:cNvPr id="45" name="圆角矩形 44"/>
            <p:cNvSpPr/>
            <p:nvPr/>
          </p:nvSpPr>
          <p:spPr>
            <a:xfrm>
              <a:off x="3282169" y="3012850"/>
              <a:ext cx="5825167" cy="687233"/>
            </a:xfrm>
            <a:prstGeom prst="roundRect">
              <a:avLst>
                <a:gd name="adj" fmla="val 50000"/>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4094625" y="3143248"/>
              <a:ext cx="3877985" cy="461665"/>
            </a:xfrm>
            <a:prstGeom prst="rect">
              <a:avLst/>
            </a:prstGeom>
            <a:noFill/>
          </p:spPr>
          <p:txBody>
            <a:bodyPr wrap="none" rtlCol="0">
              <a:spAutoFit/>
            </a:bodyPr>
            <a:lstStyle/>
            <a:p>
              <a:r>
                <a:rPr lang="zh-CN" altLang="en-US" sz="2400" dirty="0" smtClean="0"/>
                <a:t>甘肃省博物馆科普教育工作</a:t>
              </a:r>
              <a:endParaRPr lang="zh-CN" altLang="en-US" sz="2400" dirty="0"/>
            </a:p>
          </p:txBody>
        </p:sp>
        <p:sp>
          <p:nvSpPr>
            <p:cNvPr id="47" name="TextBox 46"/>
            <p:cNvSpPr txBox="1"/>
            <p:nvPr/>
          </p:nvSpPr>
          <p:spPr>
            <a:xfrm>
              <a:off x="3523121" y="3072022"/>
              <a:ext cx="582211" cy="569387"/>
            </a:xfrm>
            <a:prstGeom prst="rect">
              <a:avLst/>
            </a:prstGeom>
            <a:noFill/>
            <a:ln>
              <a:noFill/>
            </a:ln>
          </p:spPr>
          <p:txBody>
            <a:bodyPr wrap="none" rtlCol="0">
              <a:spAutoFit/>
            </a:bodyPr>
            <a:lstStyle/>
            <a:p>
              <a:r>
                <a:rPr lang="en-US" altLang="zh-CN" sz="3100" b="1" dirty="0">
                  <a:solidFill>
                    <a:schemeClr val="tx2"/>
                  </a:solidFill>
                  <a:latin typeface="DFGothic-EB" pitchFamily="1" charset="-128"/>
                  <a:ea typeface="DFGothic-EB" pitchFamily="1" charset="-128"/>
                </a:rPr>
                <a:t>02</a:t>
              </a:r>
              <a:endParaRPr lang="zh-CN" altLang="en-US" sz="3100" b="1" dirty="0">
                <a:solidFill>
                  <a:schemeClr val="tx2"/>
                </a:solidFill>
                <a:latin typeface="DFGothic-EB" pitchFamily="1" charset="-128"/>
                <a:ea typeface="DFGothic-EB" pitchFamily="1" charset="-128"/>
              </a:endParaRPr>
            </a:p>
          </p:txBody>
        </p:sp>
      </p:grpSp>
      <p:grpSp>
        <p:nvGrpSpPr>
          <p:cNvPr id="48" name="组合 47"/>
          <p:cNvGrpSpPr/>
          <p:nvPr/>
        </p:nvGrpSpPr>
        <p:grpSpPr>
          <a:xfrm>
            <a:off x="3297409" y="4671809"/>
            <a:ext cx="5825167" cy="687233"/>
            <a:chOff x="3282169" y="4059562"/>
            <a:chExt cx="5825167" cy="687233"/>
          </a:xfrm>
        </p:grpSpPr>
        <p:sp>
          <p:nvSpPr>
            <p:cNvPr id="49" name="圆角矩形 48"/>
            <p:cNvSpPr/>
            <p:nvPr/>
          </p:nvSpPr>
          <p:spPr>
            <a:xfrm>
              <a:off x="3282169" y="4059562"/>
              <a:ext cx="5825167" cy="687233"/>
            </a:xfrm>
            <a:prstGeom prst="roundRect">
              <a:avLst>
                <a:gd name="adj" fmla="val 50000"/>
              </a:avLst>
            </a:pr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4094625" y="4181781"/>
              <a:ext cx="4754880" cy="460375"/>
            </a:xfrm>
            <a:prstGeom prst="rect">
              <a:avLst/>
            </a:prstGeom>
            <a:noFill/>
          </p:spPr>
          <p:txBody>
            <a:bodyPr wrap="none" rtlCol="0">
              <a:spAutoFit/>
            </a:bodyPr>
            <a:lstStyle/>
            <a:p>
              <a:pPr algn="l"/>
              <a:r>
                <a:rPr lang="zh-CN" altLang="en-US" sz="2400" dirty="0" smtClean="0">
                  <a:sym typeface="+mn-ea"/>
                </a:rPr>
                <a:t>博物馆科普教育的未来展望与思考</a:t>
              </a:r>
              <a:endParaRPr lang="zh-CN" altLang="en-US" sz="2400" dirty="0"/>
            </a:p>
          </p:txBody>
        </p:sp>
        <p:sp>
          <p:nvSpPr>
            <p:cNvPr id="51" name="TextBox 50"/>
            <p:cNvSpPr txBox="1"/>
            <p:nvPr/>
          </p:nvSpPr>
          <p:spPr>
            <a:xfrm>
              <a:off x="3523121" y="4118485"/>
              <a:ext cx="582211" cy="569387"/>
            </a:xfrm>
            <a:prstGeom prst="rect">
              <a:avLst/>
            </a:prstGeom>
            <a:noFill/>
            <a:ln>
              <a:noFill/>
            </a:ln>
          </p:spPr>
          <p:txBody>
            <a:bodyPr wrap="none" rtlCol="0">
              <a:spAutoFit/>
            </a:bodyPr>
            <a:lstStyle/>
            <a:p>
              <a:r>
                <a:rPr lang="en-US" altLang="zh-CN" sz="3100" b="1" dirty="0">
                  <a:solidFill>
                    <a:schemeClr val="tx2"/>
                  </a:solidFill>
                  <a:latin typeface="DFGothic-EB" pitchFamily="1" charset="-128"/>
                  <a:ea typeface="DFGothic-EB" pitchFamily="1" charset="-128"/>
                </a:rPr>
                <a:t>03</a:t>
              </a:r>
              <a:endParaRPr lang="zh-CN" altLang="en-US" sz="3100" b="1" dirty="0">
                <a:solidFill>
                  <a:schemeClr val="tx2"/>
                </a:solidFill>
                <a:latin typeface="DFGothic-EB" pitchFamily="1" charset="-128"/>
                <a:ea typeface="DFGothic-EB" pitchFamily="1" charset="-128"/>
              </a:endParaRPr>
            </a:p>
          </p:txBody>
        </p:sp>
      </p:grpSp>
      <p:sp>
        <p:nvSpPr>
          <p:cNvPr id="94" name="文本框 31"/>
          <p:cNvSpPr>
            <a:spLocks noChangeArrowheads="1"/>
          </p:cNvSpPr>
          <p:nvPr/>
        </p:nvSpPr>
        <p:spPr bwMode="auto">
          <a:xfrm>
            <a:off x="4440855" y="1071546"/>
            <a:ext cx="3308705" cy="8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22" tIns="60908" rIns="121822" bIns="60908" numCol="1" anchor="t" anchorCtr="0" compatLnSpc="1">
            <a:spAutoFit/>
          </a:bodyPr>
          <a:lstStyle/>
          <a:p>
            <a:pPr algn="ctr" defTabSz="1217930" fontAlgn="base">
              <a:spcBef>
                <a:spcPct val="0"/>
              </a:spcBef>
              <a:spcAft>
                <a:spcPct val="0"/>
              </a:spcAft>
              <a:defRPr/>
            </a:pPr>
            <a:r>
              <a:rPr lang="zh-CN" altLang="en-US" sz="4400" b="1" kern="0" dirty="0">
                <a:solidFill>
                  <a:schemeClr val="bg1"/>
                </a:solidFill>
                <a:latin typeface="Impact" panose="020B0806030902050204" pitchFamily="34" charset="0"/>
                <a:ea typeface="微软雅黑" panose="020B0503020204020204" pitchFamily="34" charset="-122"/>
                <a:cs typeface="宋体" panose="02010600030101010101" pitchFamily="2" charset="-122"/>
              </a:rPr>
              <a:t>目 </a:t>
            </a:r>
            <a:r>
              <a:rPr lang="zh-CN" altLang="en-US" sz="4400" b="1" kern="0" dirty="0" smtClean="0">
                <a:solidFill>
                  <a:schemeClr val="bg1"/>
                </a:solidFill>
                <a:latin typeface="Impact" panose="020B0806030902050204" pitchFamily="34" charset="0"/>
                <a:ea typeface="微软雅黑" panose="020B0503020204020204" pitchFamily="34" charset="-122"/>
                <a:cs typeface="宋体" panose="02010600030101010101" pitchFamily="2" charset="-122"/>
              </a:rPr>
              <a:t>  录</a:t>
            </a:r>
            <a:endParaRPr lang="zh-CN" altLang="en-US" sz="4400" b="1" kern="0" dirty="0">
              <a:solidFill>
                <a:schemeClr val="bg1"/>
              </a:solidFill>
              <a:latin typeface="Impact" panose="020B0806030902050204" pitchFamily="34" charset="0"/>
              <a:ea typeface="微软雅黑" panose="020B0503020204020204" pitchFamily="34" charset="-122"/>
              <a:cs typeface="宋体" panose="02010600030101010101" pitchFamily="2" charset="-122"/>
            </a:endParaRPr>
          </a:p>
        </p:txBody>
      </p:sp>
      <p:sp>
        <p:nvSpPr>
          <p:cNvPr id="96" name="文本框 31"/>
          <p:cNvSpPr>
            <a:spLocks noChangeArrowheads="1"/>
          </p:cNvSpPr>
          <p:nvPr/>
        </p:nvSpPr>
        <p:spPr bwMode="auto">
          <a:xfrm>
            <a:off x="4918196" y="1829245"/>
            <a:ext cx="2354023" cy="3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algn="ctr" defTabSz="1217930">
              <a:defRPr/>
            </a:pPr>
            <a:r>
              <a:rPr lang="en-US" altLang="zh-CN" sz="1600"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COMPANY NAME</a:t>
            </a:r>
            <a:endParaRPr lang="zh-CN" altLang="en-US" sz="1600"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97" name="组合 96"/>
          <p:cNvGrpSpPr/>
          <p:nvPr/>
        </p:nvGrpSpPr>
        <p:grpSpPr>
          <a:xfrm>
            <a:off x="5410000" y="2180107"/>
            <a:ext cx="1370417" cy="60940"/>
            <a:chOff x="688893" y="2574256"/>
            <a:chExt cx="7739508" cy="81111"/>
          </a:xfrm>
        </p:grpSpPr>
        <p:sp>
          <p:nvSpPr>
            <p:cNvPr id="98" name="Rectangle 4"/>
            <p:cNvSpPr/>
            <p:nvPr/>
          </p:nvSpPr>
          <p:spPr>
            <a:xfrm>
              <a:off x="688893" y="2574256"/>
              <a:ext cx="1539000" cy="81111"/>
            </a:xfrm>
            <a:prstGeom prst="rect">
              <a:avLst/>
            </a:prstGeom>
            <a:solidFill>
              <a:schemeClr val="accent4"/>
            </a:solidFill>
            <a:ln w="6350" cap="flat" cmpd="sng" algn="ctr">
              <a:noFill/>
              <a:prstDash val="solid"/>
              <a:miter lim="800000"/>
            </a:ln>
            <a:effectLst/>
          </p:spPr>
          <p:txBody>
            <a:bodyPr lIns="68570" tIns="34287" rIns="68570" bIns="34287" rtlCol="0" anchor="ctr"/>
            <a:lstStyle/>
            <a:p>
              <a:pPr algn="ctr" defTabSz="1217930">
                <a:defRPr/>
              </a:pPr>
              <a:endParaRPr lang="en-US" sz="1200" kern="0">
                <a:solidFill>
                  <a:srgbClr val="1B2780"/>
                </a:solidFill>
                <a:latin typeface="Roboto" panose="02000000000000000000" pitchFamily="2" charset="0"/>
                <a:ea typeface="Roboto" panose="02000000000000000000" pitchFamily="2" charset="0"/>
                <a:cs typeface="Helvetica Neue"/>
              </a:endParaRPr>
            </a:p>
          </p:txBody>
        </p:sp>
        <p:sp>
          <p:nvSpPr>
            <p:cNvPr id="99" name="Rectangle 5"/>
            <p:cNvSpPr/>
            <p:nvPr/>
          </p:nvSpPr>
          <p:spPr>
            <a:xfrm>
              <a:off x="2239021" y="2574256"/>
              <a:ext cx="1539000" cy="81111"/>
            </a:xfrm>
            <a:prstGeom prst="rect">
              <a:avLst/>
            </a:prstGeom>
            <a:solidFill>
              <a:schemeClr val="accent1"/>
            </a:solidFill>
            <a:ln w="6350" cap="flat" cmpd="sng" algn="ctr">
              <a:noFill/>
              <a:prstDash val="solid"/>
              <a:miter lim="800000"/>
            </a:ln>
            <a:effectLst/>
          </p:spPr>
          <p:txBody>
            <a:bodyPr lIns="68570" tIns="34287" rIns="68570" bIns="34287" rtlCol="0" anchor="ctr"/>
            <a:lstStyle/>
            <a:p>
              <a:pPr algn="ctr" defTabSz="1217930">
                <a:defRPr/>
              </a:pPr>
              <a:endParaRPr lang="en-US" sz="1200" kern="0">
                <a:solidFill>
                  <a:srgbClr val="1B2780"/>
                </a:solidFill>
                <a:latin typeface="Roboto" panose="02000000000000000000" pitchFamily="2" charset="0"/>
                <a:ea typeface="Roboto" panose="02000000000000000000" pitchFamily="2" charset="0"/>
                <a:cs typeface="Helvetica Neue"/>
              </a:endParaRPr>
            </a:p>
          </p:txBody>
        </p:sp>
        <p:sp>
          <p:nvSpPr>
            <p:cNvPr id="100" name="Rectangle 6"/>
            <p:cNvSpPr/>
            <p:nvPr/>
          </p:nvSpPr>
          <p:spPr>
            <a:xfrm>
              <a:off x="3789153" y="2574256"/>
              <a:ext cx="1539000" cy="81111"/>
            </a:xfrm>
            <a:prstGeom prst="rect">
              <a:avLst/>
            </a:prstGeom>
            <a:solidFill>
              <a:schemeClr val="accent2"/>
            </a:solidFill>
            <a:ln w="6350" cap="flat" cmpd="sng" algn="ctr">
              <a:noFill/>
              <a:prstDash val="solid"/>
              <a:miter lim="800000"/>
            </a:ln>
            <a:effectLst/>
          </p:spPr>
          <p:txBody>
            <a:bodyPr lIns="68570" tIns="34287" rIns="68570" bIns="34287" rtlCol="0" anchor="ctr"/>
            <a:lstStyle/>
            <a:p>
              <a:pPr algn="ctr" defTabSz="1217930">
                <a:defRPr/>
              </a:pPr>
              <a:endParaRPr lang="en-US" sz="1200" kern="0">
                <a:solidFill>
                  <a:srgbClr val="1B2780"/>
                </a:solidFill>
                <a:latin typeface="Roboto" panose="02000000000000000000" pitchFamily="2" charset="0"/>
                <a:ea typeface="Roboto" panose="02000000000000000000" pitchFamily="2" charset="0"/>
                <a:cs typeface="Helvetica Neue"/>
              </a:endParaRPr>
            </a:p>
          </p:txBody>
        </p:sp>
        <p:sp>
          <p:nvSpPr>
            <p:cNvPr id="101" name="Rectangle 7"/>
            <p:cNvSpPr/>
            <p:nvPr/>
          </p:nvSpPr>
          <p:spPr>
            <a:xfrm>
              <a:off x="5339276" y="2574256"/>
              <a:ext cx="1539000" cy="81111"/>
            </a:xfrm>
            <a:prstGeom prst="rect">
              <a:avLst/>
            </a:prstGeom>
            <a:solidFill>
              <a:schemeClr val="accent3"/>
            </a:solidFill>
            <a:ln w="6350" cap="flat" cmpd="sng" algn="ctr">
              <a:noFill/>
              <a:prstDash val="solid"/>
              <a:miter lim="800000"/>
            </a:ln>
            <a:effectLst/>
          </p:spPr>
          <p:txBody>
            <a:bodyPr lIns="68570" tIns="34287" rIns="68570" bIns="34287" rtlCol="0" anchor="ctr"/>
            <a:lstStyle/>
            <a:p>
              <a:pPr algn="ctr" defTabSz="1217930">
                <a:defRPr/>
              </a:pPr>
              <a:endParaRPr lang="en-US" sz="1200" kern="0">
                <a:solidFill>
                  <a:srgbClr val="1B2780"/>
                </a:solidFill>
                <a:latin typeface="Roboto" panose="02000000000000000000" pitchFamily="2" charset="0"/>
                <a:ea typeface="Roboto" panose="02000000000000000000" pitchFamily="2" charset="0"/>
                <a:cs typeface="Helvetica Neue"/>
              </a:endParaRPr>
            </a:p>
          </p:txBody>
        </p:sp>
        <p:sp>
          <p:nvSpPr>
            <p:cNvPr id="102" name="Rectangle 8"/>
            <p:cNvSpPr/>
            <p:nvPr/>
          </p:nvSpPr>
          <p:spPr>
            <a:xfrm>
              <a:off x="6889401" y="2574256"/>
              <a:ext cx="1539000" cy="81111"/>
            </a:xfrm>
            <a:prstGeom prst="rect">
              <a:avLst/>
            </a:prstGeom>
            <a:solidFill>
              <a:schemeClr val="accent4"/>
            </a:solidFill>
            <a:ln w="6350" cap="flat" cmpd="sng" algn="ctr">
              <a:noFill/>
              <a:prstDash val="solid"/>
              <a:miter lim="800000"/>
            </a:ln>
            <a:effectLst/>
          </p:spPr>
          <p:txBody>
            <a:bodyPr lIns="68570" tIns="34287" rIns="68570" bIns="34287" rtlCol="0" anchor="ctr"/>
            <a:lstStyle/>
            <a:p>
              <a:pPr algn="ctr" defTabSz="1217930">
                <a:defRPr/>
              </a:pPr>
              <a:endParaRPr lang="en-US" sz="1200" kern="0">
                <a:solidFill>
                  <a:srgbClr val="1B2780"/>
                </a:solidFill>
                <a:latin typeface="Roboto" panose="02000000000000000000" pitchFamily="2" charset="0"/>
                <a:ea typeface="Roboto" panose="02000000000000000000" pitchFamily="2" charset="0"/>
                <a:cs typeface="Helvetica Neue"/>
              </a:endParaRPr>
            </a:p>
          </p:txBody>
        </p:sp>
      </p:gr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200"/>
                                  </p:stCondLst>
                                  <p:childTnLst>
                                    <p:set>
                                      <p:cBhvr>
                                        <p:cTn id="9" dur="1" fill="hold">
                                          <p:stCondLst>
                                            <p:cond delay="0"/>
                                          </p:stCondLst>
                                        </p:cTn>
                                        <p:tgtEl>
                                          <p:spTgt spid="96"/>
                                        </p:tgtEl>
                                        <p:attrNameLst>
                                          <p:attrName>style.visibility</p:attrName>
                                        </p:attrNameLst>
                                      </p:cBhvr>
                                      <p:to>
                                        <p:strVal val="visible"/>
                                      </p:to>
                                    </p:set>
                                    <p:animEffect transition="in" filter="barn(inVertical)">
                                      <p:cBhvr>
                                        <p:cTn id="10" dur="500"/>
                                        <p:tgtEl>
                                          <p:spTgt spid="96"/>
                                        </p:tgtEl>
                                      </p:cBhvr>
                                    </p:animEffect>
                                  </p:childTnLst>
                                </p:cTn>
                              </p:par>
                              <p:par>
                                <p:cTn id="11" presetID="16" presetClass="entr" presetSubtype="21" fill="hold" nodeType="withEffect">
                                  <p:stCondLst>
                                    <p:cond delay="50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4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6" presetClass="emph" presetSubtype="0" fill="hold" nodeType="afterEffect">
                                  <p:stCondLst>
                                    <p:cond delay="0"/>
                                  </p:stCondLst>
                                  <p:childTnLst>
                                    <p:animEffect transition="out" filter="fade">
                                      <p:cBhvr>
                                        <p:cTn id="32" dur="500" tmFilter="0, 0; .2, .5; .8, .5; 1, 0"/>
                                        <p:tgtEl>
                                          <p:spTgt spid="40"/>
                                        </p:tgtEl>
                                      </p:cBhvr>
                                    </p:animEffect>
                                    <p:animScale>
                                      <p:cBhvr>
                                        <p:cTn id="33" dur="250" autoRev="1" fill="hold"/>
                                        <p:tgtEl>
                                          <p:spTgt spid="40"/>
                                        </p:tgtEl>
                                      </p:cBhvr>
                                      <p:by x="105000" y="105000"/>
                                    </p:animScale>
                                  </p:childTnLst>
                                </p:cTn>
                              </p:par>
                              <p:par>
                                <p:cTn id="34" presetID="26" presetClass="emph" presetSubtype="0" fill="hold" nodeType="withEffect">
                                  <p:stCondLst>
                                    <p:cond delay="200"/>
                                  </p:stCondLst>
                                  <p:childTnLst>
                                    <p:animEffect transition="out" filter="fade">
                                      <p:cBhvr>
                                        <p:cTn id="35" dur="500" tmFilter="0, 0; .2, .5; .8, .5; 1, 0"/>
                                        <p:tgtEl>
                                          <p:spTgt spid="44"/>
                                        </p:tgtEl>
                                      </p:cBhvr>
                                    </p:animEffect>
                                    <p:animScale>
                                      <p:cBhvr>
                                        <p:cTn id="36" dur="250" autoRev="1" fill="hold"/>
                                        <p:tgtEl>
                                          <p:spTgt spid="44"/>
                                        </p:tgtEl>
                                      </p:cBhvr>
                                      <p:by x="105000" y="105000"/>
                                    </p:animScale>
                                  </p:childTnLst>
                                </p:cTn>
                              </p:par>
                              <p:par>
                                <p:cTn id="37" presetID="26" presetClass="emph" presetSubtype="0" fill="hold" nodeType="withEffect">
                                  <p:stCondLst>
                                    <p:cond delay="400"/>
                                  </p:stCondLst>
                                  <p:childTnLst>
                                    <p:animEffect transition="out" filter="fade">
                                      <p:cBhvr>
                                        <p:cTn id="38" dur="500" tmFilter="0, 0; .2, .5; .8, .5; 1, 0"/>
                                        <p:tgtEl>
                                          <p:spTgt spid="48"/>
                                        </p:tgtEl>
                                      </p:cBhvr>
                                    </p:animEffect>
                                    <p:animScale>
                                      <p:cBhvr>
                                        <p:cTn id="39"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C:\Users\Administrator\Desktop\讲解\新建文件夹\微信图片_20171210180625.jpg"/>
          <p:cNvPicPr>
            <a:picLocks noChangeAspect="1" noChangeArrowheads="1"/>
          </p:cNvPicPr>
          <p:nvPr/>
        </p:nvPicPr>
        <p:blipFill>
          <a:blip r:embed="rId1"/>
          <a:srcRect r="11111" b="10043"/>
          <a:stretch>
            <a:fillRect/>
          </a:stretch>
        </p:blipFill>
        <p:spPr bwMode="auto">
          <a:xfrm>
            <a:off x="7434667" y="1142984"/>
            <a:ext cx="3589761" cy="2393174"/>
          </a:xfrm>
          <a:prstGeom prst="rect">
            <a:avLst/>
          </a:prstGeom>
          <a:noFill/>
        </p:spPr>
      </p:pic>
      <p:sp>
        <p:nvSpPr>
          <p:cNvPr id="3" name="标题 2"/>
          <p:cNvSpPr>
            <a:spLocks noGrp="1"/>
          </p:cNvSpPr>
          <p:nvPr>
            <p:ph type="title"/>
          </p:nvPr>
        </p:nvSpPr>
        <p:spPr/>
        <p:txBody>
          <a:bodyPr>
            <a:normAutofit fontScale="90000"/>
          </a:bodyPr>
          <a:lstStyle/>
          <a:p>
            <a:r>
              <a:rPr lang="zh-CN" altLang="en-US" dirty="0" smtClean="0"/>
              <a:t>讲解服务</a:t>
            </a:r>
            <a:r>
              <a:rPr lang="en-US" altLang="zh-CN" dirty="0" smtClean="0"/>
              <a:t>——</a:t>
            </a:r>
            <a:r>
              <a:rPr lang="zh-CN" altLang="en-US" dirty="0" smtClean="0"/>
              <a:t>普及科学知识 弘扬科学精神 提高全民科学素养</a:t>
            </a:r>
            <a:endParaRPr lang="zh-CN" altLang="en-US" dirty="0"/>
          </a:p>
        </p:txBody>
      </p:sp>
      <p:pic>
        <p:nvPicPr>
          <p:cNvPr id="1043" name="Picture 19" descr="C:\Users\Administrator\Desktop\讲解\新建文件夹\微信图片_20171210180532.jpg"/>
          <p:cNvPicPr>
            <a:picLocks noChangeAspect="1" noChangeArrowheads="1"/>
          </p:cNvPicPr>
          <p:nvPr/>
        </p:nvPicPr>
        <p:blipFill>
          <a:blip r:embed="rId2"/>
          <a:srcRect r="12654" b="18286"/>
          <a:stretch>
            <a:fillRect/>
          </a:stretch>
        </p:blipFill>
        <p:spPr bwMode="auto">
          <a:xfrm>
            <a:off x="7410614" y="3461369"/>
            <a:ext cx="3613814" cy="2467961"/>
          </a:xfrm>
          <a:prstGeom prst="rect">
            <a:avLst/>
          </a:prstGeom>
          <a:noFill/>
        </p:spPr>
      </p:pic>
      <p:sp>
        <p:nvSpPr>
          <p:cNvPr id="23" name="TextBox 22"/>
          <p:cNvSpPr txBox="1"/>
          <p:nvPr/>
        </p:nvSpPr>
        <p:spPr>
          <a:xfrm>
            <a:off x="4485323" y="6071889"/>
            <a:ext cx="3218180" cy="583565"/>
          </a:xfrm>
          <a:prstGeom prst="rect">
            <a:avLst/>
          </a:prstGeom>
          <a:noFill/>
        </p:spPr>
        <p:txBody>
          <a:bodyPr wrap="none" rtlCol="0">
            <a:spAutoFit/>
          </a:bodyPr>
          <a:lstStyle/>
          <a:p>
            <a:r>
              <a:rPr lang="en-US" altLang="zh-CN" sz="3200" b="1" dirty="0" smtClean="0">
                <a:latin typeface="+mn-ea"/>
              </a:rPr>
              <a:t>2017</a:t>
            </a:r>
            <a:r>
              <a:rPr lang="zh-CN" altLang="en-US" sz="3200" b="1" dirty="0" smtClean="0">
                <a:latin typeface="+mn-ea"/>
              </a:rPr>
              <a:t>年科学之夜</a:t>
            </a:r>
            <a:endParaRPr lang="zh-CN" altLang="en-US" sz="3200" b="1" dirty="0" smtClean="0">
              <a:latin typeface="+mn-ea"/>
            </a:endParaRPr>
          </a:p>
        </p:txBody>
      </p:sp>
      <p:pic>
        <p:nvPicPr>
          <p:cNvPr id="3075" name="Picture 3" descr="C:\Users\Administrator\Desktop\讲解\微信图片_20171210180522.jpg"/>
          <p:cNvPicPr>
            <a:picLocks noChangeAspect="1" noChangeArrowheads="1"/>
          </p:cNvPicPr>
          <p:nvPr/>
        </p:nvPicPr>
        <p:blipFill>
          <a:blip r:embed="rId3"/>
          <a:srcRect/>
          <a:stretch>
            <a:fillRect/>
          </a:stretch>
        </p:blipFill>
        <p:spPr bwMode="auto">
          <a:xfrm>
            <a:off x="1048594" y="1142984"/>
            <a:ext cx="6381741" cy="4786306"/>
          </a:xfrm>
          <a:prstGeom prst="rect">
            <a:avLst/>
          </a:prstGeom>
          <a:noFill/>
        </p:spPr>
      </p:pic>
    </p:spTree>
  </p:cSld>
  <p:clrMapOvr>
    <a:masterClrMapping/>
  </p:clrMapOvr>
  <p:transition spd="slow" advClick="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smtClean="0"/>
              <a:t>讲解服务</a:t>
            </a:r>
            <a:r>
              <a:rPr lang="en-US" altLang="zh-CN" dirty="0" smtClean="0"/>
              <a:t>——</a:t>
            </a:r>
            <a:r>
              <a:rPr lang="zh-CN" altLang="en-US" dirty="0" smtClean="0"/>
              <a:t>普及科学知识 弘扬科学精神 提高全民科学素养</a:t>
            </a:r>
            <a:endParaRPr lang="zh-CN" altLang="en-US" dirty="0"/>
          </a:p>
        </p:txBody>
      </p:sp>
      <p:pic>
        <p:nvPicPr>
          <p:cNvPr id="1042" name="Picture 18" descr="C:\Users\Administrator\Desktop\讲解\新建文件夹\微信图片_20170611094257.jpg"/>
          <p:cNvPicPr>
            <a:picLocks noChangeAspect="1" noChangeArrowheads="1"/>
          </p:cNvPicPr>
          <p:nvPr/>
        </p:nvPicPr>
        <p:blipFill>
          <a:blip r:embed="rId1"/>
          <a:srcRect l="7515" r="9434" b="8097"/>
          <a:stretch>
            <a:fillRect/>
          </a:stretch>
        </p:blipFill>
        <p:spPr bwMode="auto">
          <a:xfrm>
            <a:off x="6212104" y="1357240"/>
            <a:ext cx="5526704" cy="4143404"/>
          </a:xfrm>
          <a:prstGeom prst="rect">
            <a:avLst/>
          </a:prstGeom>
          <a:noFill/>
        </p:spPr>
      </p:pic>
      <p:sp>
        <p:nvSpPr>
          <p:cNvPr id="23" name="TextBox 22"/>
          <p:cNvSpPr txBox="1"/>
          <p:nvPr/>
        </p:nvSpPr>
        <p:spPr>
          <a:xfrm>
            <a:off x="3673158" y="5857892"/>
            <a:ext cx="4843780" cy="583565"/>
          </a:xfrm>
          <a:prstGeom prst="rect">
            <a:avLst/>
          </a:prstGeom>
          <a:noFill/>
        </p:spPr>
        <p:txBody>
          <a:bodyPr wrap="none" rtlCol="0">
            <a:spAutoFit/>
          </a:bodyPr>
          <a:lstStyle/>
          <a:p>
            <a:r>
              <a:rPr lang="en-US" altLang="zh-CN" sz="3200" b="1" dirty="0" smtClean="0">
                <a:latin typeface="+mn-ea"/>
              </a:rPr>
              <a:t>2017</a:t>
            </a:r>
            <a:r>
              <a:rPr lang="zh-CN" altLang="en-US" sz="3200" b="1" dirty="0" smtClean="0">
                <a:latin typeface="+mn-ea"/>
              </a:rPr>
              <a:t>年全国科普讲解大赛</a:t>
            </a:r>
            <a:endParaRPr lang="zh-CN" altLang="en-US" sz="3200" b="1" dirty="0" smtClean="0">
              <a:latin typeface="+mn-ea"/>
            </a:endParaRPr>
          </a:p>
        </p:txBody>
      </p:sp>
      <p:pic>
        <p:nvPicPr>
          <p:cNvPr id="2050" name="Picture 2" descr="C:\Users\Administrator\Desktop\讲解\微信图片_20170611094225.jpg"/>
          <p:cNvPicPr>
            <a:picLocks noChangeAspect="1" noChangeArrowheads="1"/>
          </p:cNvPicPr>
          <p:nvPr/>
        </p:nvPicPr>
        <p:blipFill>
          <a:blip r:embed="rId2"/>
          <a:srcRect/>
          <a:stretch>
            <a:fillRect/>
          </a:stretch>
        </p:blipFill>
        <p:spPr bwMode="auto">
          <a:xfrm>
            <a:off x="425626" y="1357240"/>
            <a:ext cx="5523131" cy="4143462"/>
          </a:xfrm>
          <a:prstGeom prst="rect">
            <a:avLst/>
          </a:prstGeom>
          <a:noFill/>
        </p:spPr>
      </p:pic>
    </p:spTree>
  </p:cSld>
  <p:clrMapOvr>
    <a:masterClrMapping/>
  </p:clrMapOvr>
  <p:transition spd="slow" advClick="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C:\Users\Administrator\Desktop\4月14日——4月16日 甘肃省博物馆讲解员在第二届甘肃省科普讲解大赛暨2017年全国科普讲解大赛预选赛获得优异成绩\获奖合影\新建文件夹\IMG_9496.JPG"/>
          <p:cNvPicPr>
            <a:picLocks noChangeAspect="1" noChangeArrowheads="1"/>
          </p:cNvPicPr>
          <p:nvPr/>
        </p:nvPicPr>
        <p:blipFill>
          <a:blip r:embed="rId1" cstate="print"/>
          <a:srcRect/>
          <a:stretch>
            <a:fillRect/>
          </a:stretch>
        </p:blipFill>
        <p:spPr bwMode="auto">
          <a:xfrm>
            <a:off x="3666314" y="1282773"/>
            <a:ext cx="3534414" cy="2357454"/>
          </a:xfrm>
          <a:prstGeom prst="rect">
            <a:avLst/>
          </a:prstGeom>
          <a:noFill/>
        </p:spPr>
      </p:pic>
      <p:pic>
        <p:nvPicPr>
          <p:cNvPr id="3090" name="Picture 18" descr="C:\Users\Administrator\Desktop\4月14日——4月16日 甘肃省博物馆讲解员在第二届甘肃省科普讲解大赛暨2017年全国科普讲解大赛预选赛获得优异成绩\获奖合影\新建文件夹\IMG_9415.JPG"/>
          <p:cNvPicPr>
            <a:picLocks noChangeAspect="1" noChangeArrowheads="1"/>
          </p:cNvPicPr>
          <p:nvPr/>
        </p:nvPicPr>
        <p:blipFill>
          <a:blip r:embed="rId2" cstate="print"/>
          <a:srcRect/>
          <a:stretch>
            <a:fillRect/>
          </a:stretch>
        </p:blipFill>
        <p:spPr bwMode="auto">
          <a:xfrm>
            <a:off x="3666314" y="3643761"/>
            <a:ext cx="3534414" cy="2353920"/>
          </a:xfrm>
          <a:prstGeom prst="rect">
            <a:avLst/>
          </a:prstGeom>
          <a:noFill/>
        </p:spPr>
      </p:pic>
      <p:pic>
        <p:nvPicPr>
          <p:cNvPr id="5122" name="Picture 2" descr="C:\Users\Administrator\Desktop\讲解\微信图片_20170611094244.jpg"/>
          <p:cNvPicPr>
            <a:picLocks noChangeAspect="1" noChangeArrowheads="1"/>
          </p:cNvPicPr>
          <p:nvPr/>
        </p:nvPicPr>
        <p:blipFill>
          <a:blip r:embed="rId3">
            <a:lum bright="10000"/>
          </a:blip>
          <a:srcRect l="24158" t="1492" r="2009"/>
          <a:stretch>
            <a:fillRect/>
          </a:stretch>
        </p:blipFill>
        <p:spPr bwMode="auto">
          <a:xfrm>
            <a:off x="7200728" y="1282773"/>
            <a:ext cx="4714908" cy="4717995"/>
          </a:xfrm>
          <a:prstGeom prst="rect">
            <a:avLst/>
          </a:prstGeom>
          <a:noFill/>
        </p:spPr>
      </p:pic>
      <p:pic>
        <p:nvPicPr>
          <p:cNvPr id="6" name="Picture 13" descr="C:\Users\Administrator\Desktop\4月14日——4月16日 甘肃省博物馆讲解员在第二届甘肃省科普讲解大赛暨2017年全国科普讲解大赛预选赛获得优异成绩\获奖合影\新建文件夹\IMG_9448.JPG"/>
          <p:cNvPicPr>
            <a:picLocks noChangeAspect="1" noChangeArrowheads="1"/>
          </p:cNvPicPr>
          <p:nvPr/>
        </p:nvPicPr>
        <p:blipFill>
          <a:blip r:embed="rId4" cstate="print"/>
          <a:srcRect/>
          <a:stretch>
            <a:fillRect/>
          </a:stretch>
        </p:blipFill>
        <p:spPr bwMode="auto">
          <a:xfrm>
            <a:off x="203339" y="1282773"/>
            <a:ext cx="3534413" cy="2357454"/>
          </a:xfrm>
          <a:prstGeom prst="rect">
            <a:avLst/>
          </a:prstGeom>
          <a:noFill/>
        </p:spPr>
      </p:pic>
      <p:pic>
        <p:nvPicPr>
          <p:cNvPr id="7" name="Picture 17" descr="C:\Users\Administrator\Desktop\4月14日——4月16日 甘肃省博物馆讲解员在第二届甘肃省科普讲解大赛暨2017年全国科普讲解大赛预选赛获得优异成绩\获奖合影\新建文件夹\IMG_9492.JPG"/>
          <p:cNvPicPr>
            <a:picLocks noChangeAspect="1" noChangeArrowheads="1"/>
          </p:cNvPicPr>
          <p:nvPr/>
        </p:nvPicPr>
        <p:blipFill>
          <a:blip r:embed="rId5" cstate="print"/>
          <a:srcRect/>
          <a:stretch>
            <a:fillRect/>
          </a:stretch>
        </p:blipFill>
        <p:spPr bwMode="auto">
          <a:xfrm>
            <a:off x="165852" y="3640227"/>
            <a:ext cx="3534413" cy="2357454"/>
          </a:xfrm>
          <a:prstGeom prst="rect">
            <a:avLst/>
          </a:prstGeom>
          <a:noFill/>
        </p:spPr>
      </p:pic>
      <p:sp>
        <p:nvSpPr>
          <p:cNvPr id="4" name="标题 2"/>
          <p:cNvSpPr>
            <a:spLocks noGrp="1"/>
          </p:cNvSpPr>
          <p:nvPr/>
        </p:nvSpPr>
        <p:spPr>
          <a:xfrm>
            <a:off x="203250" y="146115"/>
            <a:ext cx="10971372" cy="70609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b="1" kern="1200">
                <a:solidFill>
                  <a:schemeClr val="bg1"/>
                </a:solidFill>
                <a:effectLst>
                  <a:glow rad="127000">
                    <a:schemeClr val="tx2">
                      <a:lumMod val="50000"/>
                    </a:schemeClr>
                  </a:glow>
                </a:effectLst>
                <a:latin typeface="+mj-ea"/>
                <a:ea typeface="+mj-ea"/>
                <a:cs typeface="+mj-cs"/>
              </a:defRPr>
            </a:lvl1pPr>
          </a:lstStyle>
          <a:p>
            <a:r>
              <a:rPr lang="zh-CN" altLang="en-US" dirty="0" smtClean="0"/>
              <a:t>讲解服务</a:t>
            </a:r>
            <a:r>
              <a:rPr lang="en-US" altLang="zh-CN" dirty="0" smtClean="0"/>
              <a:t>——</a:t>
            </a:r>
            <a:r>
              <a:rPr lang="zh-CN" altLang="en-US" dirty="0" smtClean="0"/>
              <a:t>普及科学知识 弘扬科学精神 提高全民科学素养</a:t>
            </a:r>
            <a:endParaRPr lang="zh-CN" altLang="en-US" dirty="0"/>
          </a:p>
        </p:txBody>
      </p:sp>
    </p:spTree>
  </p:cSld>
  <p:clrMapOvr>
    <a:masterClrMapping/>
  </p:clrMapOvr>
  <p:transition spd="slow" advClick="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9"/>
          <p:cNvSpPr>
            <a:spLocks noGrp="1"/>
          </p:cNvSpPr>
          <p:nvPr>
            <p:ph type="title"/>
          </p:nvPr>
        </p:nvSpPr>
        <p:spPr>
          <a:xfrm>
            <a:off x="190550" y="130875"/>
            <a:ext cx="10971372" cy="706090"/>
          </a:xfrm>
        </p:spPr>
        <p:txBody>
          <a:bodyPr/>
          <a:lstStyle/>
          <a:p>
            <a:r>
              <a:rPr lang="zh-CN" altLang="en-US" dirty="0" smtClean="0"/>
              <a:t>社会教育活动</a:t>
            </a:r>
            <a:r>
              <a:rPr lang="en-US" altLang="zh-CN" dirty="0" smtClean="0"/>
              <a:t>——</a:t>
            </a:r>
            <a:r>
              <a:rPr lang="zh-CN" altLang="en-US" dirty="0" smtClean="0"/>
              <a:t>立足馆藏特色  开展科普宣传活动</a:t>
            </a:r>
            <a:endParaRPr lang="zh-CN" altLang="en-US" dirty="0"/>
          </a:p>
        </p:txBody>
      </p:sp>
      <p:sp>
        <p:nvSpPr>
          <p:cNvPr id="4" name="TextBox 3"/>
          <p:cNvSpPr txBox="1"/>
          <p:nvPr/>
        </p:nvSpPr>
        <p:spPr>
          <a:xfrm>
            <a:off x="6586855" y="1035685"/>
            <a:ext cx="5016500" cy="2120900"/>
          </a:xfrm>
          <a:prstGeom prst="rect">
            <a:avLst/>
          </a:prstGeom>
          <a:noFill/>
        </p:spPr>
        <p:txBody>
          <a:bodyPr wrap="square" rtlCol="0">
            <a:spAutoFit/>
          </a:bodyPr>
          <a:lstStyle/>
          <a:p>
            <a:pPr algn="just">
              <a:lnSpc>
                <a:spcPct val="110000"/>
              </a:lnSpc>
              <a:spcBef>
                <a:spcPts val="0"/>
              </a:spcBef>
              <a:spcAft>
                <a:spcPts val="0"/>
              </a:spcAft>
            </a:pPr>
            <a:r>
              <a:rPr lang="en-US" altLang="zh-CN" sz="2400" dirty="0" smtClean="0"/>
              <a:t>2017</a:t>
            </a:r>
            <a:r>
              <a:rPr lang="zh-CN" altLang="en-US" sz="2400" dirty="0" smtClean="0"/>
              <a:t>年，省博物馆共举办各类教育项目活动</a:t>
            </a:r>
            <a:r>
              <a:rPr lang="en-US" sz="2400" dirty="0" smtClean="0"/>
              <a:t>383</a:t>
            </a:r>
            <a:r>
              <a:rPr lang="zh-CN" altLang="en-US" sz="2400" dirty="0" smtClean="0"/>
              <a:t>场。涵盖了文物、科技、环保、非遗、民俗等</a:t>
            </a:r>
            <a:r>
              <a:rPr lang="en-US" altLang="zh-CN" sz="2400" dirty="0" smtClean="0"/>
              <a:t>20</a:t>
            </a:r>
            <a:r>
              <a:rPr lang="zh-CN" altLang="en-US" sz="2400" dirty="0" smtClean="0"/>
              <a:t>类系列活动，参加体验者</a:t>
            </a:r>
            <a:r>
              <a:rPr lang="en-US" altLang="zh-CN" sz="2400" dirty="0" smtClean="0"/>
              <a:t>10000</a:t>
            </a:r>
            <a:r>
              <a:rPr lang="zh-CN" altLang="en-US" sz="2400" dirty="0" smtClean="0"/>
              <a:t>余人，家长</a:t>
            </a:r>
            <a:r>
              <a:rPr lang="en-US" altLang="zh-CN" sz="2400" dirty="0" smtClean="0"/>
              <a:t>30000</a:t>
            </a:r>
            <a:r>
              <a:rPr lang="zh-CN" altLang="en-US" sz="2400" dirty="0" smtClean="0"/>
              <a:t>余人。</a:t>
            </a:r>
            <a:endParaRPr lang="zh-CN" altLang="en-US" sz="2400" dirty="0" smtClean="0"/>
          </a:p>
        </p:txBody>
      </p:sp>
      <p:pic>
        <p:nvPicPr>
          <p:cNvPr id="8" name="Picture 3" descr="C:\Users\Administrator\Desktop\新建文件夹 (6)\观众\IMG_7882.JPG"/>
          <p:cNvPicPr>
            <a:picLocks noChangeAspect="1" noChangeArrowheads="1"/>
          </p:cNvPicPr>
          <p:nvPr/>
        </p:nvPicPr>
        <p:blipFill>
          <a:blip r:embed="rId1">
            <a:lum bright="10000"/>
          </a:blip>
          <a:srcRect/>
          <a:stretch>
            <a:fillRect/>
          </a:stretch>
        </p:blipFill>
        <p:spPr bwMode="auto">
          <a:xfrm>
            <a:off x="6586699" y="3316604"/>
            <a:ext cx="5049447" cy="3286148"/>
          </a:xfrm>
          <a:prstGeom prst="rect">
            <a:avLst/>
          </a:prstGeom>
          <a:noFill/>
        </p:spPr>
      </p:pic>
      <p:pic>
        <p:nvPicPr>
          <p:cNvPr id="9" name="Picture 5" descr="C:\Users\Administrator\Desktop\新建文件夹 (6)\观众\微信图片_20170730100330.jpg"/>
          <p:cNvPicPr>
            <a:picLocks noChangeAspect="1" noChangeArrowheads="1"/>
          </p:cNvPicPr>
          <p:nvPr/>
        </p:nvPicPr>
        <p:blipFill>
          <a:blip r:embed="rId2"/>
          <a:srcRect/>
          <a:stretch>
            <a:fillRect/>
          </a:stretch>
        </p:blipFill>
        <p:spPr bwMode="auto">
          <a:xfrm>
            <a:off x="318570" y="1035671"/>
            <a:ext cx="6037383" cy="3929090"/>
          </a:xfrm>
          <a:prstGeom prst="rect">
            <a:avLst/>
          </a:prstGeom>
          <a:noFill/>
        </p:spPr>
      </p:pic>
      <p:sp>
        <p:nvSpPr>
          <p:cNvPr id="3" name="文本框 2"/>
          <p:cNvSpPr txBox="1"/>
          <p:nvPr/>
        </p:nvSpPr>
        <p:spPr>
          <a:xfrm>
            <a:off x="298450" y="5033010"/>
            <a:ext cx="6077585" cy="1938020"/>
          </a:xfrm>
          <a:prstGeom prst="rect">
            <a:avLst/>
          </a:prstGeom>
          <a:noFill/>
        </p:spPr>
        <p:txBody>
          <a:bodyPr wrap="square" rtlCol="0">
            <a:spAutoFit/>
          </a:bodyPr>
          <a:lstStyle/>
          <a:p>
            <a:pPr algn="just"/>
            <a:r>
              <a:rPr lang="zh-CN" altLang="en-US" sz="2400" dirty="0" smtClean="0">
                <a:sym typeface="+mn-ea"/>
              </a:rPr>
              <a:t>其中，今年“宝兰”、“兰渝”铁路的正式通车，省博物馆暑期迎来</a:t>
            </a:r>
            <a:r>
              <a:rPr lang="en-US" altLang="zh-CN" sz="2400" dirty="0" smtClean="0">
                <a:sym typeface="+mn-ea"/>
              </a:rPr>
              <a:t>15</a:t>
            </a:r>
            <a:r>
              <a:rPr lang="zh-CN" altLang="en-US" sz="2400" dirty="0" smtClean="0">
                <a:sym typeface="+mn-ea"/>
              </a:rPr>
              <a:t>万客流高峰，举办活动达</a:t>
            </a:r>
            <a:r>
              <a:rPr lang="en-US" altLang="zh-CN" sz="2400" dirty="0" smtClean="0">
                <a:sym typeface="+mn-ea"/>
              </a:rPr>
              <a:t>173</a:t>
            </a:r>
            <a:r>
              <a:rPr lang="zh-CN" altLang="en-US" sz="2400" dirty="0" smtClean="0">
                <a:sym typeface="+mn-ea"/>
              </a:rPr>
              <a:t>场。</a:t>
            </a:r>
            <a:r>
              <a:rPr lang="zh-CN" altLang="en-US" sz="2400" b="1" dirty="0" smtClean="0">
                <a:solidFill>
                  <a:srgbClr val="FF0000"/>
                </a:solidFill>
                <a:sym typeface="+mn-ea"/>
              </a:rPr>
              <a:t>其中，科普类为主题系列活动最为火热，举办</a:t>
            </a:r>
            <a:r>
              <a:rPr lang="en-US" altLang="zh-CN" sz="2400" b="1" dirty="0" smtClean="0">
                <a:solidFill>
                  <a:srgbClr val="FF0000"/>
                </a:solidFill>
                <a:sym typeface="+mn-ea"/>
              </a:rPr>
              <a:t>140</a:t>
            </a:r>
            <a:r>
              <a:rPr lang="zh-CN" altLang="en-US" sz="2400" b="1" dirty="0" smtClean="0">
                <a:solidFill>
                  <a:srgbClr val="FF0000"/>
                </a:solidFill>
                <a:sym typeface="+mn-ea"/>
              </a:rPr>
              <a:t>余场活动。</a:t>
            </a:r>
            <a:endParaRPr lang="zh-CN" altLang="en-US" sz="2400" b="1" dirty="0" smtClean="0">
              <a:solidFill>
                <a:srgbClr val="FF0000"/>
              </a:solidFill>
              <a:sym typeface="+mn-ea"/>
            </a:endParaRPr>
          </a:p>
          <a:p>
            <a:pPr algn="just"/>
            <a:endParaRPr lang="zh-CN" altLang="en-US" sz="2400" dirty="0" smtClean="0">
              <a:sym typeface="+mn-ea"/>
            </a:endParaRPr>
          </a:p>
        </p:txBody>
      </p:sp>
    </p:spTree>
  </p:cSld>
  <p:clrMapOvr>
    <a:masterClrMapping/>
  </p:clrMapOvr>
  <p:transition spd="slow" advClick="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9"/>
          <p:cNvSpPr>
            <a:spLocks noGrp="1"/>
          </p:cNvSpPr>
          <p:nvPr>
            <p:ph type="title"/>
          </p:nvPr>
        </p:nvSpPr>
        <p:spPr>
          <a:xfrm>
            <a:off x="190550" y="130875"/>
            <a:ext cx="10971372" cy="706090"/>
          </a:xfrm>
        </p:spPr>
        <p:txBody>
          <a:bodyPr/>
          <a:lstStyle/>
          <a:p>
            <a:r>
              <a:rPr lang="zh-CN" altLang="en-US" dirty="0" smtClean="0"/>
              <a:t>社会教育活动</a:t>
            </a:r>
            <a:r>
              <a:rPr lang="en-US" altLang="zh-CN" dirty="0" smtClean="0"/>
              <a:t>——</a:t>
            </a:r>
            <a:r>
              <a:rPr lang="zh-CN" altLang="en-US" dirty="0" smtClean="0"/>
              <a:t>立足馆藏特色  开展科普宣传活动</a:t>
            </a:r>
            <a:endParaRPr lang="zh-CN" altLang="en-US" dirty="0"/>
          </a:p>
        </p:txBody>
      </p:sp>
      <p:grpSp>
        <p:nvGrpSpPr>
          <p:cNvPr id="20" name="组合 19"/>
          <p:cNvGrpSpPr/>
          <p:nvPr/>
        </p:nvGrpSpPr>
        <p:grpSpPr>
          <a:xfrm>
            <a:off x="737356" y="928670"/>
            <a:ext cx="8786874" cy="5857892"/>
            <a:chOff x="1666050" y="928670"/>
            <a:chExt cx="8786874" cy="5857892"/>
          </a:xfrm>
        </p:grpSpPr>
        <p:pic>
          <p:nvPicPr>
            <p:cNvPr id="7172" name="Picture 4" descr="C:\Users\Administrator\Desktop\新建文件夹\IMG_1364.JPG"/>
            <p:cNvPicPr>
              <a:picLocks noChangeAspect="1" noChangeArrowheads="1"/>
            </p:cNvPicPr>
            <p:nvPr/>
          </p:nvPicPr>
          <p:blipFill>
            <a:blip r:embed="rId1" cstate="print"/>
            <a:srcRect/>
            <a:stretch>
              <a:fillRect/>
            </a:stretch>
          </p:blipFill>
          <p:spPr bwMode="auto">
            <a:xfrm>
              <a:off x="1666050" y="3902837"/>
              <a:ext cx="4328292" cy="2883725"/>
            </a:xfrm>
            <a:prstGeom prst="rect">
              <a:avLst/>
            </a:prstGeom>
            <a:noFill/>
          </p:spPr>
        </p:pic>
        <p:pic>
          <p:nvPicPr>
            <p:cNvPr id="7176" name="Picture 8" descr="C:\Users\Administrator\Desktop\新建文件夹\IMG_5057.JPG"/>
            <p:cNvPicPr>
              <a:picLocks noChangeAspect="1" noChangeArrowheads="1"/>
            </p:cNvPicPr>
            <p:nvPr/>
          </p:nvPicPr>
          <p:blipFill>
            <a:blip r:embed="rId2" cstate="print"/>
            <a:srcRect/>
            <a:stretch>
              <a:fillRect/>
            </a:stretch>
          </p:blipFill>
          <p:spPr bwMode="auto">
            <a:xfrm>
              <a:off x="6089170" y="928670"/>
              <a:ext cx="4328292" cy="2883725"/>
            </a:xfrm>
            <a:prstGeom prst="rect">
              <a:avLst/>
            </a:prstGeom>
            <a:noFill/>
          </p:spPr>
        </p:pic>
        <p:pic>
          <p:nvPicPr>
            <p:cNvPr id="7186" name="Picture 18" descr="C:\Users\Administrator\Desktop\新建文件夹\IMG_9509.JPG"/>
            <p:cNvPicPr>
              <a:picLocks noChangeAspect="1" noChangeArrowheads="1"/>
            </p:cNvPicPr>
            <p:nvPr/>
          </p:nvPicPr>
          <p:blipFill>
            <a:blip r:embed="rId3" cstate="print"/>
            <a:srcRect/>
            <a:stretch>
              <a:fillRect/>
            </a:stretch>
          </p:blipFill>
          <p:spPr bwMode="auto">
            <a:xfrm>
              <a:off x="1666050" y="928670"/>
              <a:ext cx="4328292" cy="2883725"/>
            </a:xfrm>
            <a:prstGeom prst="rect">
              <a:avLst/>
            </a:prstGeom>
            <a:noFill/>
          </p:spPr>
        </p:pic>
        <p:pic>
          <p:nvPicPr>
            <p:cNvPr id="2050" name="Picture 2" descr="H:\活动照片\泡泡\IMG_1367.JPG"/>
            <p:cNvPicPr>
              <a:picLocks noChangeAspect="1" noChangeArrowheads="1"/>
            </p:cNvPicPr>
            <p:nvPr/>
          </p:nvPicPr>
          <p:blipFill>
            <a:blip r:embed="rId4" cstate="print"/>
            <a:srcRect/>
            <a:stretch>
              <a:fillRect/>
            </a:stretch>
          </p:blipFill>
          <p:spPr bwMode="auto">
            <a:xfrm>
              <a:off x="6095206" y="3902837"/>
              <a:ext cx="4357718" cy="2857521"/>
            </a:xfrm>
            <a:prstGeom prst="rect">
              <a:avLst/>
            </a:prstGeom>
            <a:noFill/>
          </p:spPr>
        </p:pic>
      </p:grpSp>
      <p:sp>
        <p:nvSpPr>
          <p:cNvPr id="22" name="TextBox 21"/>
          <p:cNvSpPr txBox="1"/>
          <p:nvPr/>
        </p:nvSpPr>
        <p:spPr>
          <a:xfrm>
            <a:off x="9488987" y="3013502"/>
            <a:ext cx="2737621" cy="830997"/>
          </a:xfrm>
          <a:prstGeom prst="rect">
            <a:avLst/>
          </a:prstGeom>
          <a:noFill/>
        </p:spPr>
        <p:txBody>
          <a:bodyPr wrap="square" rtlCol="0">
            <a:spAutoFit/>
          </a:bodyPr>
          <a:lstStyle/>
          <a:p>
            <a:pPr algn="ctr"/>
            <a:r>
              <a:rPr lang="zh-CN" altLang="en-US" sz="2400" b="1" dirty="0" smtClean="0"/>
              <a:t>玩转七彩泡泡</a:t>
            </a:r>
            <a:endParaRPr lang="en-US" altLang="zh-CN" sz="2400" b="1" dirty="0" smtClean="0"/>
          </a:p>
          <a:p>
            <a:pPr algn="ctr"/>
            <a:r>
              <a:rPr lang="en-US" altLang="zh-CN" sz="2400" b="1" dirty="0" smtClean="0"/>
              <a:t>——</a:t>
            </a:r>
            <a:r>
              <a:rPr lang="zh-CN" altLang="en-US" sz="2400" b="1" dirty="0" smtClean="0"/>
              <a:t>液体表面张力</a:t>
            </a:r>
            <a:endParaRPr lang="zh-CN" altLang="en-US" sz="2400" b="1" dirty="0"/>
          </a:p>
        </p:txBody>
      </p:sp>
    </p:spTree>
  </p:cSld>
  <p:clrMapOvr>
    <a:masterClrMapping/>
  </p:clrMapOvr>
  <p:transition spd="slow" advClick="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9"/>
          <p:cNvSpPr>
            <a:spLocks noGrp="1"/>
          </p:cNvSpPr>
          <p:nvPr>
            <p:ph type="title"/>
          </p:nvPr>
        </p:nvSpPr>
        <p:spPr>
          <a:xfrm>
            <a:off x="190550" y="130875"/>
            <a:ext cx="10971372" cy="706090"/>
          </a:xfrm>
        </p:spPr>
        <p:txBody>
          <a:bodyPr/>
          <a:lstStyle/>
          <a:p>
            <a:r>
              <a:rPr lang="zh-CN" altLang="en-US" dirty="0" smtClean="0"/>
              <a:t>社会教育活动</a:t>
            </a:r>
            <a:r>
              <a:rPr lang="en-US" altLang="zh-CN" dirty="0" smtClean="0"/>
              <a:t>——</a:t>
            </a:r>
            <a:r>
              <a:rPr lang="zh-CN" altLang="en-US" dirty="0" smtClean="0"/>
              <a:t>立足馆藏特色  开展科普宣传活动</a:t>
            </a:r>
            <a:endParaRPr lang="zh-CN" altLang="en-US" dirty="0"/>
          </a:p>
        </p:txBody>
      </p:sp>
      <p:grpSp>
        <p:nvGrpSpPr>
          <p:cNvPr id="17" name="组合 16"/>
          <p:cNvGrpSpPr/>
          <p:nvPr/>
        </p:nvGrpSpPr>
        <p:grpSpPr>
          <a:xfrm>
            <a:off x="1000131" y="1000108"/>
            <a:ext cx="8429684" cy="5651048"/>
            <a:chOff x="808794" y="1214422"/>
            <a:chExt cx="6083156" cy="4077995"/>
          </a:xfrm>
        </p:grpSpPr>
        <p:pic>
          <p:nvPicPr>
            <p:cNvPr id="7181" name="Picture 13" descr="C:\Users\Administrator\Desktop\新建文件夹\IMG_6178.JPG"/>
            <p:cNvPicPr>
              <a:picLocks noChangeAspect="1" noChangeArrowheads="1"/>
            </p:cNvPicPr>
            <p:nvPr/>
          </p:nvPicPr>
          <p:blipFill>
            <a:blip r:embed="rId1" cstate="print"/>
            <a:srcRect/>
            <a:stretch>
              <a:fillRect/>
            </a:stretch>
          </p:blipFill>
          <p:spPr bwMode="auto">
            <a:xfrm>
              <a:off x="808794" y="3286124"/>
              <a:ext cx="3011322" cy="2006293"/>
            </a:xfrm>
            <a:prstGeom prst="rect">
              <a:avLst/>
            </a:prstGeom>
            <a:noFill/>
          </p:spPr>
        </p:pic>
        <p:pic>
          <p:nvPicPr>
            <p:cNvPr id="7182" name="Picture 14" descr="C:\Users\Administrator\Desktop\新建文件夹\IMG_6196.JPG"/>
            <p:cNvPicPr>
              <a:picLocks noChangeAspect="1" noChangeArrowheads="1"/>
            </p:cNvPicPr>
            <p:nvPr/>
          </p:nvPicPr>
          <p:blipFill>
            <a:blip r:embed="rId2" cstate="print"/>
            <a:srcRect/>
            <a:stretch>
              <a:fillRect/>
            </a:stretch>
          </p:blipFill>
          <p:spPr bwMode="auto">
            <a:xfrm>
              <a:off x="3880628" y="1214422"/>
              <a:ext cx="3011322" cy="2006293"/>
            </a:xfrm>
            <a:prstGeom prst="rect">
              <a:avLst/>
            </a:prstGeom>
            <a:noFill/>
          </p:spPr>
        </p:pic>
        <p:pic>
          <p:nvPicPr>
            <p:cNvPr id="7184" name="Picture 16" descr="C:\Users\Administrator\Desktop\新建文件夹\IMG_9386.JPG"/>
            <p:cNvPicPr>
              <a:picLocks noChangeAspect="1" noChangeArrowheads="1"/>
            </p:cNvPicPr>
            <p:nvPr/>
          </p:nvPicPr>
          <p:blipFill>
            <a:blip r:embed="rId3" cstate="print"/>
            <a:srcRect/>
            <a:stretch>
              <a:fillRect/>
            </a:stretch>
          </p:blipFill>
          <p:spPr bwMode="auto">
            <a:xfrm>
              <a:off x="808794" y="1214422"/>
              <a:ext cx="3011322" cy="2006293"/>
            </a:xfrm>
            <a:prstGeom prst="rect">
              <a:avLst/>
            </a:prstGeom>
            <a:noFill/>
          </p:spPr>
        </p:pic>
        <p:pic>
          <p:nvPicPr>
            <p:cNvPr id="3074" name="Picture 2" descr="H:\活动照片\日晷\微信图片_20170805152615.jpg"/>
            <p:cNvPicPr>
              <a:picLocks noChangeAspect="1" noChangeArrowheads="1"/>
            </p:cNvPicPr>
            <p:nvPr/>
          </p:nvPicPr>
          <p:blipFill>
            <a:blip r:embed="rId4" cstate="print"/>
            <a:srcRect/>
            <a:stretch>
              <a:fillRect/>
            </a:stretch>
          </p:blipFill>
          <p:spPr bwMode="auto">
            <a:xfrm>
              <a:off x="3880628" y="3286124"/>
              <a:ext cx="3000396" cy="2000264"/>
            </a:xfrm>
            <a:prstGeom prst="rect">
              <a:avLst/>
            </a:prstGeom>
            <a:noFill/>
          </p:spPr>
        </p:pic>
      </p:grpSp>
      <p:sp>
        <p:nvSpPr>
          <p:cNvPr id="18" name="TextBox 17"/>
          <p:cNvSpPr txBox="1"/>
          <p:nvPr/>
        </p:nvSpPr>
        <p:spPr>
          <a:xfrm>
            <a:off x="9359011" y="2829560"/>
            <a:ext cx="2737621" cy="1198880"/>
          </a:xfrm>
          <a:prstGeom prst="rect">
            <a:avLst/>
          </a:prstGeom>
          <a:noFill/>
        </p:spPr>
        <p:txBody>
          <a:bodyPr wrap="square" rtlCol="0">
            <a:spAutoFit/>
          </a:bodyPr>
          <a:lstStyle/>
          <a:p>
            <a:pPr algn="ctr"/>
            <a:r>
              <a:rPr lang="zh-CN" altLang="en-US" sz="3600" b="1" dirty="0" smtClean="0"/>
              <a:t>天上的时间</a:t>
            </a:r>
            <a:endParaRPr lang="zh-CN" altLang="en-US" sz="3600" b="1" dirty="0" smtClean="0"/>
          </a:p>
          <a:p>
            <a:pPr algn="ctr"/>
            <a:r>
              <a:rPr lang="en-US" altLang="zh-CN" sz="3600" b="1" dirty="0" smtClean="0"/>
              <a:t>——</a:t>
            </a:r>
            <a:r>
              <a:rPr lang="zh-CN" altLang="en-US" sz="3600" b="1" dirty="0" smtClean="0"/>
              <a:t>知日晷</a:t>
            </a:r>
            <a:endParaRPr lang="zh-CN" altLang="en-US" sz="3600" b="1" dirty="0" smtClean="0"/>
          </a:p>
        </p:txBody>
      </p:sp>
    </p:spTree>
  </p:cSld>
  <p:clrMapOvr>
    <a:masterClrMapping/>
  </p:clrMapOvr>
  <p:transition spd="slow" advClick="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9"/>
          <p:cNvSpPr>
            <a:spLocks noGrp="1"/>
          </p:cNvSpPr>
          <p:nvPr>
            <p:ph type="title"/>
          </p:nvPr>
        </p:nvSpPr>
        <p:spPr>
          <a:xfrm>
            <a:off x="190550" y="130875"/>
            <a:ext cx="10971372" cy="706090"/>
          </a:xfrm>
        </p:spPr>
        <p:txBody>
          <a:bodyPr/>
          <a:lstStyle/>
          <a:p>
            <a:r>
              <a:rPr lang="zh-CN" altLang="en-US" dirty="0" smtClean="0"/>
              <a:t>社会教育活动</a:t>
            </a:r>
            <a:r>
              <a:rPr lang="en-US" altLang="zh-CN" dirty="0" smtClean="0"/>
              <a:t>——</a:t>
            </a:r>
            <a:r>
              <a:rPr lang="zh-CN" altLang="en-US" dirty="0" smtClean="0"/>
              <a:t>立足馆藏特色  开展科普宣传活动</a:t>
            </a:r>
            <a:endParaRPr lang="zh-CN" altLang="en-US" dirty="0"/>
          </a:p>
        </p:txBody>
      </p:sp>
      <p:grpSp>
        <p:nvGrpSpPr>
          <p:cNvPr id="17" name="组合 16"/>
          <p:cNvGrpSpPr/>
          <p:nvPr/>
        </p:nvGrpSpPr>
        <p:grpSpPr>
          <a:xfrm>
            <a:off x="754983" y="932245"/>
            <a:ext cx="8626371" cy="5782902"/>
            <a:chOff x="1451736" y="1071546"/>
            <a:chExt cx="6083156" cy="4077995"/>
          </a:xfrm>
        </p:grpSpPr>
        <p:pic>
          <p:nvPicPr>
            <p:cNvPr id="7178" name="Picture 10" descr="C:\Users\Administrator\Desktop\新建文件夹\IMG_6074.JPG"/>
            <p:cNvPicPr>
              <a:picLocks noChangeAspect="1" noChangeArrowheads="1"/>
            </p:cNvPicPr>
            <p:nvPr/>
          </p:nvPicPr>
          <p:blipFill>
            <a:blip r:embed="rId1" cstate="print"/>
            <a:srcRect/>
            <a:stretch>
              <a:fillRect/>
            </a:stretch>
          </p:blipFill>
          <p:spPr bwMode="auto">
            <a:xfrm>
              <a:off x="4523570" y="3143248"/>
              <a:ext cx="3011322" cy="2006293"/>
            </a:xfrm>
            <a:prstGeom prst="rect">
              <a:avLst/>
            </a:prstGeom>
            <a:noFill/>
          </p:spPr>
        </p:pic>
        <p:pic>
          <p:nvPicPr>
            <p:cNvPr id="7179" name="Picture 11" descr="C:\Users\Administrator\Desktop\新建文件夹\IMG_6102.JPG"/>
            <p:cNvPicPr>
              <a:picLocks noChangeAspect="1" noChangeArrowheads="1"/>
            </p:cNvPicPr>
            <p:nvPr/>
          </p:nvPicPr>
          <p:blipFill>
            <a:blip r:embed="rId2"/>
            <a:srcRect/>
            <a:stretch>
              <a:fillRect/>
            </a:stretch>
          </p:blipFill>
          <p:spPr bwMode="auto">
            <a:xfrm>
              <a:off x="1451736" y="3143248"/>
              <a:ext cx="3011322" cy="2006293"/>
            </a:xfrm>
            <a:prstGeom prst="rect">
              <a:avLst/>
            </a:prstGeom>
            <a:noFill/>
          </p:spPr>
        </p:pic>
        <p:pic>
          <p:nvPicPr>
            <p:cNvPr id="7177" name="Picture 9" descr="C:\Users\Administrator\Desktop\新建文件夹\IMG_6041.JPG"/>
            <p:cNvPicPr>
              <a:picLocks noChangeAspect="1" noChangeArrowheads="1"/>
            </p:cNvPicPr>
            <p:nvPr/>
          </p:nvPicPr>
          <p:blipFill>
            <a:blip r:embed="rId3" cstate="print"/>
            <a:srcRect/>
            <a:stretch>
              <a:fillRect/>
            </a:stretch>
          </p:blipFill>
          <p:spPr bwMode="auto">
            <a:xfrm>
              <a:off x="1451736" y="1071546"/>
              <a:ext cx="3011322" cy="2006293"/>
            </a:xfrm>
            <a:prstGeom prst="rect">
              <a:avLst/>
            </a:prstGeom>
            <a:noFill/>
          </p:spPr>
        </p:pic>
        <p:pic>
          <p:nvPicPr>
            <p:cNvPr id="4098" name="Picture 2" descr="H:\活动照片\皮影\IMG_6132.JPG"/>
            <p:cNvPicPr>
              <a:picLocks noChangeAspect="1" noChangeArrowheads="1"/>
            </p:cNvPicPr>
            <p:nvPr/>
          </p:nvPicPr>
          <p:blipFill>
            <a:blip r:embed="rId4" cstate="print"/>
            <a:srcRect/>
            <a:stretch>
              <a:fillRect/>
            </a:stretch>
          </p:blipFill>
          <p:spPr bwMode="auto">
            <a:xfrm>
              <a:off x="4523570" y="1083831"/>
              <a:ext cx="3000396" cy="2000264"/>
            </a:xfrm>
            <a:prstGeom prst="rect">
              <a:avLst/>
            </a:prstGeom>
            <a:noFill/>
          </p:spPr>
        </p:pic>
      </p:grpSp>
      <p:sp>
        <p:nvSpPr>
          <p:cNvPr id="18" name="TextBox 17"/>
          <p:cNvSpPr txBox="1"/>
          <p:nvPr/>
        </p:nvSpPr>
        <p:spPr>
          <a:xfrm>
            <a:off x="9452792" y="2890838"/>
            <a:ext cx="2737621" cy="1076325"/>
          </a:xfrm>
          <a:prstGeom prst="rect">
            <a:avLst/>
          </a:prstGeom>
          <a:noFill/>
        </p:spPr>
        <p:txBody>
          <a:bodyPr wrap="square" rtlCol="0">
            <a:spAutoFit/>
          </a:bodyPr>
          <a:lstStyle/>
          <a:p>
            <a:pPr algn="ctr"/>
            <a:r>
              <a:rPr lang="zh-CN" altLang="en-US" sz="3200" b="1" dirty="0" smtClean="0"/>
              <a:t>传统文化中的</a:t>
            </a:r>
            <a:endParaRPr lang="zh-CN" altLang="en-US" sz="3200" b="1" dirty="0" smtClean="0"/>
          </a:p>
          <a:p>
            <a:pPr algn="ctr"/>
            <a:r>
              <a:rPr lang="zh-CN" altLang="en-US" sz="3200" b="1" dirty="0" smtClean="0"/>
              <a:t>光影魅力</a:t>
            </a:r>
            <a:endParaRPr lang="zh-CN" altLang="en-US" sz="3200" b="1" dirty="0"/>
          </a:p>
        </p:txBody>
      </p:sp>
    </p:spTree>
  </p:cSld>
  <p:clrMapOvr>
    <a:masterClrMapping/>
  </p:clrMapOvr>
  <p:transition spd="slow" advClick="0">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9"/>
          <p:cNvSpPr>
            <a:spLocks noGrp="1"/>
          </p:cNvSpPr>
          <p:nvPr>
            <p:ph type="title"/>
          </p:nvPr>
        </p:nvSpPr>
        <p:spPr>
          <a:xfrm>
            <a:off x="190550" y="130875"/>
            <a:ext cx="10971372" cy="706090"/>
          </a:xfrm>
        </p:spPr>
        <p:txBody>
          <a:bodyPr/>
          <a:lstStyle/>
          <a:p>
            <a:r>
              <a:rPr lang="zh-CN" altLang="en-US" dirty="0" smtClean="0"/>
              <a:t>社会教育活动</a:t>
            </a:r>
            <a:r>
              <a:rPr lang="en-US" altLang="zh-CN" dirty="0" smtClean="0"/>
              <a:t>——</a:t>
            </a:r>
            <a:r>
              <a:rPr lang="zh-CN" altLang="en-US" dirty="0" smtClean="0"/>
              <a:t>立足馆藏特色  开展科普宣传活动</a:t>
            </a:r>
            <a:endParaRPr lang="zh-CN" altLang="en-US" dirty="0"/>
          </a:p>
        </p:txBody>
      </p:sp>
      <p:grpSp>
        <p:nvGrpSpPr>
          <p:cNvPr id="18" name="组合 17"/>
          <p:cNvGrpSpPr/>
          <p:nvPr/>
        </p:nvGrpSpPr>
        <p:grpSpPr>
          <a:xfrm>
            <a:off x="1094546" y="1000108"/>
            <a:ext cx="8463622" cy="5673801"/>
            <a:chOff x="1808926" y="1214421"/>
            <a:chExt cx="6083156" cy="4077996"/>
          </a:xfrm>
        </p:grpSpPr>
        <p:grpSp>
          <p:nvGrpSpPr>
            <p:cNvPr id="17" name="组合 16"/>
            <p:cNvGrpSpPr/>
            <p:nvPr/>
          </p:nvGrpSpPr>
          <p:grpSpPr>
            <a:xfrm>
              <a:off x="1808926" y="1214422"/>
              <a:ext cx="6083156" cy="4077995"/>
              <a:chOff x="1808926" y="1214422"/>
              <a:chExt cx="6083156" cy="4077995"/>
            </a:xfrm>
          </p:grpSpPr>
          <p:pic>
            <p:nvPicPr>
              <p:cNvPr id="7175" name="Picture 7" descr="C:\Users\Administrator\Desktop\新建文件夹\IMG_4230.JPG"/>
              <p:cNvPicPr>
                <a:picLocks noChangeAspect="1" noChangeArrowheads="1"/>
              </p:cNvPicPr>
              <p:nvPr/>
            </p:nvPicPr>
            <p:blipFill>
              <a:blip r:embed="rId1" cstate="print"/>
              <a:srcRect/>
              <a:stretch>
                <a:fillRect/>
              </a:stretch>
            </p:blipFill>
            <p:spPr bwMode="auto">
              <a:xfrm>
                <a:off x="4880760" y="3286124"/>
                <a:ext cx="3011322" cy="2006293"/>
              </a:xfrm>
              <a:prstGeom prst="rect">
                <a:avLst/>
              </a:prstGeom>
              <a:noFill/>
            </p:spPr>
          </p:pic>
          <p:pic>
            <p:nvPicPr>
              <p:cNvPr id="7183" name="Picture 15" descr="C:\Users\Administrator\Desktop\新建文件夹\IMG_9242.JPG"/>
              <p:cNvPicPr>
                <a:picLocks noChangeAspect="1" noChangeArrowheads="1"/>
              </p:cNvPicPr>
              <p:nvPr/>
            </p:nvPicPr>
            <p:blipFill>
              <a:blip r:embed="rId2" cstate="print"/>
              <a:srcRect/>
              <a:stretch>
                <a:fillRect/>
              </a:stretch>
            </p:blipFill>
            <p:spPr bwMode="auto">
              <a:xfrm>
                <a:off x="1808926" y="3286124"/>
                <a:ext cx="3011322" cy="2006293"/>
              </a:xfrm>
              <a:prstGeom prst="rect">
                <a:avLst/>
              </a:prstGeom>
              <a:noFill/>
            </p:spPr>
          </p:pic>
          <p:pic>
            <p:nvPicPr>
              <p:cNvPr id="7171" name="Picture 3" descr="C:\Users\Administrator\Desktop\新建文件夹\IMG_0529.JPG"/>
              <p:cNvPicPr>
                <a:picLocks noChangeAspect="1" noChangeArrowheads="1"/>
              </p:cNvPicPr>
              <p:nvPr/>
            </p:nvPicPr>
            <p:blipFill>
              <a:blip r:embed="rId3" cstate="print"/>
              <a:srcRect/>
              <a:stretch>
                <a:fillRect/>
              </a:stretch>
            </p:blipFill>
            <p:spPr bwMode="auto">
              <a:xfrm>
                <a:off x="1808926" y="1214422"/>
                <a:ext cx="3011322" cy="2006293"/>
              </a:xfrm>
              <a:prstGeom prst="rect">
                <a:avLst/>
              </a:prstGeom>
              <a:noFill/>
            </p:spPr>
          </p:pic>
        </p:grpSp>
        <p:pic>
          <p:nvPicPr>
            <p:cNvPr id="5122" name="Picture 2" descr="C:\Users\Administrator\Desktop\新建文件夹\IMG_0503.JPG"/>
            <p:cNvPicPr>
              <a:picLocks noChangeAspect="1" noChangeArrowheads="1"/>
            </p:cNvPicPr>
            <p:nvPr/>
          </p:nvPicPr>
          <p:blipFill>
            <a:blip r:embed="rId4"/>
            <a:srcRect/>
            <a:stretch>
              <a:fillRect/>
            </a:stretch>
          </p:blipFill>
          <p:spPr bwMode="auto">
            <a:xfrm>
              <a:off x="4880760" y="1214421"/>
              <a:ext cx="3000396" cy="1999013"/>
            </a:xfrm>
            <a:prstGeom prst="rect">
              <a:avLst/>
            </a:prstGeom>
            <a:noFill/>
          </p:spPr>
        </p:pic>
      </p:grpSp>
      <p:sp>
        <p:nvSpPr>
          <p:cNvPr id="19" name="TextBox 18"/>
          <p:cNvSpPr txBox="1"/>
          <p:nvPr/>
        </p:nvSpPr>
        <p:spPr>
          <a:xfrm>
            <a:off x="9452792" y="2829560"/>
            <a:ext cx="2737621" cy="1198880"/>
          </a:xfrm>
          <a:prstGeom prst="rect">
            <a:avLst/>
          </a:prstGeom>
          <a:noFill/>
        </p:spPr>
        <p:txBody>
          <a:bodyPr wrap="square" rtlCol="0">
            <a:spAutoFit/>
          </a:bodyPr>
          <a:lstStyle/>
          <a:p>
            <a:pPr algn="ctr"/>
            <a:r>
              <a:rPr lang="zh-CN" altLang="en-US" sz="3600" b="1" dirty="0" smtClean="0"/>
              <a:t>废物利用</a:t>
            </a:r>
            <a:endParaRPr lang="zh-CN" altLang="en-US" sz="3600" b="1" dirty="0" smtClean="0"/>
          </a:p>
          <a:p>
            <a:pPr algn="ctr"/>
            <a:r>
              <a:rPr lang="zh-CN" altLang="en-US" sz="3600" b="1" dirty="0" smtClean="0"/>
              <a:t>节能环保</a:t>
            </a:r>
            <a:endParaRPr lang="zh-CN" altLang="en-US" sz="3600" b="1" dirty="0" smtClean="0"/>
          </a:p>
        </p:txBody>
      </p:sp>
    </p:spTree>
  </p:cSld>
  <p:clrMapOvr>
    <a:masterClrMapping/>
  </p:clrMapOvr>
  <p:transition spd="slow" advClick="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6505" y="1321118"/>
            <a:ext cx="9697085" cy="4615815"/>
          </a:xfrm>
          <a:prstGeom prst="rect">
            <a:avLst/>
          </a:prstGeom>
          <a:noFill/>
        </p:spPr>
        <p:txBody>
          <a:bodyPr wrap="square" rtlCol="0">
            <a:spAutoFit/>
          </a:bodyPr>
          <a:lstStyle/>
          <a:p>
            <a:pPr algn="just">
              <a:lnSpc>
                <a:spcPct val="150000"/>
              </a:lnSpc>
            </a:pPr>
            <a:r>
              <a:rPr lang="en-US" altLang="zh-CN" sz="2800" b="1" dirty="0" smtClean="0"/>
              <a:t>        </a:t>
            </a:r>
            <a:r>
              <a:rPr lang="zh-CN" altLang="en-US" sz="2800" b="1" dirty="0" smtClean="0"/>
              <a:t>自</a:t>
            </a:r>
            <a:r>
              <a:rPr lang="en-US" sz="2800" b="1" dirty="0" smtClean="0"/>
              <a:t>2015</a:t>
            </a:r>
            <a:r>
              <a:rPr lang="zh-CN" altLang="en-US" sz="2800" b="1" dirty="0" smtClean="0"/>
              <a:t>年起，甘肃省博物馆与兰州市安西路小学、水车园小学、兰州四中、七里河小学、十九中等中小学校开展了馆校项目课程。期间，相互授予了</a:t>
            </a:r>
            <a:r>
              <a:rPr lang="zh-CN" altLang="en-US" sz="2800" b="1" dirty="0" smtClean="0">
                <a:solidFill>
                  <a:srgbClr val="FF0000"/>
                </a:solidFill>
              </a:rPr>
              <a:t>“综合教育拓展基地”“科普教育基地”</a:t>
            </a:r>
            <a:r>
              <a:rPr lang="zh-CN" altLang="en-US" sz="2800" b="1" dirty="0" smtClean="0"/>
              <a:t>的授牌合作单位。</a:t>
            </a:r>
            <a:r>
              <a:rPr lang="en-US" sz="2800" b="1" dirty="0" smtClean="0"/>
              <a:t>2017</a:t>
            </a:r>
            <a:r>
              <a:rPr lang="zh-CN" altLang="en-US" sz="2800" b="1" dirty="0" smtClean="0"/>
              <a:t>年针对不同学校的课程安排，省博物馆精心策划设计了不同层次的课程内容，开设课程</a:t>
            </a:r>
            <a:r>
              <a:rPr lang="en-US" sz="2800" b="1" dirty="0" smtClean="0"/>
              <a:t>22</a:t>
            </a:r>
            <a:r>
              <a:rPr lang="zh-CN" altLang="en-US" sz="2800" b="1" dirty="0" smtClean="0"/>
              <a:t>堂，共有</a:t>
            </a:r>
            <a:r>
              <a:rPr lang="en-US" altLang="zh-CN" sz="2800" b="1" dirty="0" smtClean="0"/>
              <a:t>10000</a:t>
            </a:r>
            <a:r>
              <a:rPr lang="zh-CN" altLang="en-US" sz="2800" b="1" dirty="0" smtClean="0"/>
              <a:t>余名学生参与。其中，</a:t>
            </a:r>
            <a:r>
              <a:rPr lang="zh-CN" altLang="en-US" sz="2800" b="1" dirty="0" smtClean="0">
                <a:solidFill>
                  <a:srgbClr val="FF0000"/>
                </a:solidFill>
              </a:rPr>
              <a:t>将博物馆科普活动带进课堂，深受学生喜爱和欢迎。</a:t>
            </a:r>
            <a:endParaRPr lang="zh-CN" altLang="en-US" sz="2800" b="1" dirty="0" smtClean="0">
              <a:solidFill>
                <a:srgbClr val="FF0000"/>
              </a:solidFill>
            </a:endParaRPr>
          </a:p>
        </p:txBody>
      </p:sp>
      <p:sp>
        <p:nvSpPr>
          <p:cNvPr id="5" name="标题 1"/>
          <p:cNvSpPr>
            <a:spLocks noGrp="1"/>
          </p:cNvSpPr>
          <p:nvPr>
            <p:ph type="title"/>
          </p:nvPr>
        </p:nvSpPr>
        <p:spPr>
          <a:xfrm>
            <a:off x="190550" y="130875"/>
            <a:ext cx="10971372" cy="706090"/>
          </a:xfrm>
        </p:spPr>
        <p:txBody>
          <a:bodyPr/>
          <a:lstStyle/>
          <a:p>
            <a:r>
              <a:rPr lang="zh-CN" altLang="en-US" dirty="0" smtClean="0"/>
              <a:t>馆校项目</a:t>
            </a:r>
            <a:r>
              <a:rPr lang="en-US" altLang="zh-CN" dirty="0" smtClean="0"/>
              <a:t>——</a:t>
            </a:r>
            <a:r>
              <a:rPr lang="zh-CN" altLang="en-US" dirty="0" smtClean="0"/>
              <a:t>开辟科普“第二课堂”</a:t>
            </a:r>
            <a:endParaRPr lang="zh-CN" altLang="en-US" dirty="0"/>
          </a:p>
        </p:txBody>
      </p:sp>
    </p:spTree>
  </p:cSld>
  <p:clrMapOvr>
    <a:masterClrMapping/>
  </p:clrMapOvr>
  <p:transition spd="slow" advClick="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85752" y="1142984"/>
            <a:ext cx="11618908" cy="5392278"/>
            <a:chOff x="0" y="928670"/>
            <a:chExt cx="11618908" cy="5392278"/>
          </a:xfrm>
        </p:grpSpPr>
        <p:pic>
          <p:nvPicPr>
            <p:cNvPr id="8200" name="Picture 8" descr="C:\Users\Administrator\Desktop\馆校共建\微信图片_20171210180427.jpg"/>
            <p:cNvPicPr>
              <a:picLocks noChangeAspect="1" noChangeArrowheads="1"/>
            </p:cNvPicPr>
            <p:nvPr/>
          </p:nvPicPr>
          <p:blipFill>
            <a:blip r:embed="rId1"/>
            <a:srcRect/>
            <a:stretch>
              <a:fillRect/>
            </a:stretch>
          </p:blipFill>
          <p:spPr bwMode="auto">
            <a:xfrm>
              <a:off x="0" y="3571876"/>
              <a:ext cx="3880628" cy="2749072"/>
            </a:xfrm>
            <a:prstGeom prst="rect">
              <a:avLst/>
            </a:prstGeom>
            <a:noFill/>
          </p:spPr>
        </p:pic>
        <p:pic>
          <p:nvPicPr>
            <p:cNvPr id="8196" name="Picture 4" descr="C:\Users\Administrator\Desktop\馆校共建\5.JPG"/>
            <p:cNvPicPr>
              <a:picLocks noChangeAspect="1" noChangeArrowheads="1"/>
            </p:cNvPicPr>
            <p:nvPr/>
          </p:nvPicPr>
          <p:blipFill>
            <a:blip r:embed="rId2"/>
            <a:srcRect/>
            <a:stretch>
              <a:fillRect/>
            </a:stretch>
          </p:blipFill>
          <p:spPr bwMode="auto">
            <a:xfrm>
              <a:off x="3880628" y="3606305"/>
              <a:ext cx="3880628" cy="2714643"/>
            </a:xfrm>
            <a:prstGeom prst="rect">
              <a:avLst/>
            </a:prstGeom>
            <a:noFill/>
          </p:spPr>
        </p:pic>
        <p:pic>
          <p:nvPicPr>
            <p:cNvPr id="8197" name="Picture 5" descr="C:\Users\Administrator\Desktop\馆校共建\IMG_2077.JPG"/>
            <p:cNvPicPr>
              <a:picLocks noChangeAspect="1" noChangeArrowheads="1"/>
            </p:cNvPicPr>
            <p:nvPr/>
          </p:nvPicPr>
          <p:blipFill>
            <a:blip r:embed="rId3"/>
            <a:srcRect r="5234"/>
            <a:stretch>
              <a:fillRect/>
            </a:stretch>
          </p:blipFill>
          <p:spPr bwMode="auto">
            <a:xfrm>
              <a:off x="7738280" y="3592694"/>
              <a:ext cx="3880628" cy="2728254"/>
            </a:xfrm>
            <a:prstGeom prst="rect">
              <a:avLst/>
            </a:prstGeom>
            <a:noFill/>
          </p:spPr>
        </p:pic>
        <p:pic>
          <p:nvPicPr>
            <p:cNvPr id="8194" name="Picture 2" descr="C:\Users\Administrator\Desktop\馆校共建\微信图片_20171210180441.jpg"/>
            <p:cNvPicPr>
              <a:picLocks noChangeAspect="1" noChangeArrowheads="1"/>
            </p:cNvPicPr>
            <p:nvPr/>
          </p:nvPicPr>
          <p:blipFill>
            <a:blip r:embed="rId4"/>
            <a:srcRect/>
            <a:stretch>
              <a:fillRect/>
            </a:stretch>
          </p:blipFill>
          <p:spPr bwMode="auto">
            <a:xfrm>
              <a:off x="0" y="928670"/>
              <a:ext cx="3880628" cy="2714644"/>
            </a:xfrm>
            <a:prstGeom prst="rect">
              <a:avLst/>
            </a:prstGeom>
            <a:noFill/>
          </p:spPr>
        </p:pic>
        <p:pic>
          <p:nvPicPr>
            <p:cNvPr id="8195" name="Picture 3" descr="C:\Users\Administrator\Desktop\馆校共建\4.JPG"/>
            <p:cNvPicPr>
              <a:picLocks noChangeAspect="1" noChangeArrowheads="1"/>
            </p:cNvPicPr>
            <p:nvPr/>
          </p:nvPicPr>
          <p:blipFill>
            <a:blip r:embed="rId5"/>
            <a:srcRect/>
            <a:stretch>
              <a:fillRect/>
            </a:stretch>
          </p:blipFill>
          <p:spPr bwMode="auto">
            <a:xfrm>
              <a:off x="7738280" y="928670"/>
              <a:ext cx="3880628" cy="2714644"/>
            </a:xfrm>
            <a:prstGeom prst="rect">
              <a:avLst/>
            </a:prstGeom>
            <a:noFill/>
          </p:spPr>
        </p:pic>
        <p:pic>
          <p:nvPicPr>
            <p:cNvPr id="11" name="Picture 9" descr="C:\Users\Administrator\Desktop\讲解\微信图片_20171210190101.jpg"/>
            <p:cNvPicPr>
              <a:picLocks noChangeAspect="1" noChangeArrowheads="1"/>
            </p:cNvPicPr>
            <p:nvPr/>
          </p:nvPicPr>
          <p:blipFill>
            <a:blip r:embed="rId6"/>
            <a:srcRect t="11630" r="5234" b="2306"/>
            <a:stretch>
              <a:fillRect/>
            </a:stretch>
          </p:blipFill>
          <p:spPr bwMode="auto">
            <a:xfrm>
              <a:off x="3880628" y="928670"/>
              <a:ext cx="3880628" cy="2714644"/>
            </a:xfrm>
            <a:prstGeom prst="rect">
              <a:avLst/>
            </a:prstGeom>
            <a:noFill/>
          </p:spPr>
        </p:pic>
      </p:grpSp>
      <p:sp>
        <p:nvSpPr>
          <p:cNvPr id="4" name="标题 1"/>
          <p:cNvSpPr>
            <a:spLocks noGrp="1"/>
          </p:cNvSpPr>
          <p:nvPr/>
        </p:nvSpPr>
        <p:spPr>
          <a:xfrm>
            <a:off x="190550" y="130875"/>
            <a:ext cx="10971372" cy="7060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effectLst>
                  <a:glow rad="127000">
                    <a:schemeClr val="tx2">
                      <a:lumMod val="50000"/>
                    </a:schemeClr>
                  </a:glow>
                </a:effectLst>
                <a:latin typeface="+mj-ea"/>
                <a:ea typeface="+mj-ea"/>
                <a:cs typeface="+mj-cs"/>
              </a:defRPr>
            </a:lvl1pPr>
          </a:lstStyle>
          <a:p>
            <a:r>
              <a:rPr lang="zh-CN" altLang="en-US" dirty="0" smtClean="0"/>
              <a:t>馆校项目</a:t>
            </a:r>
            <a:r>
              <a:rPr lang="en-US" altLang="zh-CN" dirty="0" smtClean="0"/>
              <a:t>——</a:t>
            </a:r>
            <a:r>
              <a:rPr lang="zh-CN" altLang="en-US" dirty="0" smtClean="0"/>
              <a:t>开辟科普“第二课堂”</a:t>
            </a:r>
            <a:endParaRPr lang="zh-CN" altLang="en-US" dirty="0"/>
          </a:p>
        </p:txBody>
      </p:sp>
    </p:spTree>
  </p:cSld>
  <p:clrMapOvr>
    <a:masterClrMapping/>
  </p:clrMapOvr>
  <p:transition spd="slow" advClick="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50990" y="1412776"/>
            <a:ext cx="4104456" cy="4104456"/>
          </a:xfrm>
          <a:prstGeom prst="rect">
            <a:avLst/>
          </a:prstGeom>
          <a:solidFill>
            <a:schemeClr val="accent2">
              <a:alpha val="3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p:cNvSpPr txBox="1"/>
          <p:nvPr/>
        </p:nvSpPr>
        <p:spPr>
          <a:xfrm>
            <a:off x="4282642" y="2872420"/>
            <a:ext cx="3955704" cy="2123658"/>
          </a:xfrm>
          <a:prstGeom prst="rect">
            <a:avLst/>
          </a:prstGeom>
          <a:noFill/>
        </p:spPr>
        <p:txBody>
          <a:bodyPr wrap="square" rtlCol="0">
            <a:spAutoFit/>
          </a:bodyPr>
          <a:lstStyle/>
          <a:p>
            <a:pPr algn="ctr"/>
            <a:r>
              <a:rPr lang="zh-CN" altLang="en-US" sz="4400" dirty="0" smtClean="0">
                <a:solidFill>
                  <a:schemeClr val="bg1"/>
                </a:solidFill>
              </a:rPr>
              <a:t>甘肃省博物馆</a:t>
            </a:r>
            <a:endParaRPr lang="en-US" altLang="zh-CN" sz="4400" dirty="0" smtClean="0">
              <a:solidFill>
                <a:schemeClr val="bg1"/>
              </a:solidFill>
            </a:endParaRPr>
          </a:p>
          <a:p>
            <a:pPr algn="ctr"/>
            <a:r>
              <a:rPr lang="zh-CN" altLang="en-US" sz="4400" dirty="0" smtClean="0">
                <a:solidFill>
                  <a:schemeClr val="bg1"/>
                </a:solidFill>
              </a:rPr>
              <a:t>科普教育的</a:t>
            </a:r>
            <a:endParaRPr lang="en-US" altLang="zh-CN" sz="4400" dirty="0" smtClean="0">
              <a:solidFill>
                <a:schemeClr val="bg1"/>
              </a:solidFill>
            </a:endParaRPr>
          </a:p>
          <a:p>
            <a:pPr algn="ctr"/>
            <a:r>
              <a:rPr lang="zh-CN" altLang="en-US" sz="4400" dirty="0" smtClean="0">
                <a:solidFill>
                  <a:schemeClr val="bg1"/>
                </a:solidFill>
              </a:rPr>
              <a:t>创新建设</a:t>
            </a:r>
            <a:endParaRPr lang="en-US" altLang="zh-CN" sz="4400" dirty="0" smtClean="0">
              <a:solidFill>
                <a:schemeClr val="bg1"/>
              </a:solidFill>
            </a:endParaRPr>
          </a:p>
        </p:txBody>
      </p:sp>
      <p:sp>
        <p:nvSpPr>
          <p:cNvPr id="15" name="TextBox 14"/>
          <p:cNvSpPr txBox="1"/>
          <p:nvPr/>
        </p:nvSpPr>
        <p:spPr>
          <a:xfrm>
            <a:off x="5636396" y="1857364"/>
            <a:ext cx="1133644" cy="1015663"/>
          </a:xfrm>
          <a:prstGeom prst="rect">
            <a:avLst/>
          </a:prstGeom>
          <a:noFill/>
        </p:spPr>
        <p:txBody>
          <a:bodyPr wrap="none" rtlCol="0">
            <a:spAutoFit/>
          </a:bodyPr>
          <a:lstStyle/>
          <a:p>
            <a:pPr algn="ctr"/>
            <a:r>
              <a:rPr lang="en-US" altLang="zh-CN" sz="6000" b="1" dirty="0">
                <a:ln w="12700">
                  <a:noFill/>
                  <a:prstDash val="solid"/>
                </a:ln>
                <a:solidFill>
                  <a:schemeClr val="bg1"/>
                </a:solidFill>
                <a:latin typeface="+mj-ea"/>
                <a:ea typeface="+mj-ea"/>
              </a:rPr>
              <a:t>01</a:t>
            </a:r>
            <a:endParaRPr lang="zh-CN" altLang="en-US" sz="6000" b="1" dirty="0">
              <a:ln w="12700">
                <a:noFill/>
                <a:prstDash val="solid"/>
              </a:ln>
              <a:solidFill>
                <a:schemeClr val="bg1"/>
              </a:solidFill>
              <a:latin typeface="+mj-ea"/>
              <a:ea typeface="+mj-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800" fill="hold"/>
                                        <p:tgtEl>
                                          <p:spTgt spid="7"/>
                                        </p:tgtEl>
                                        <p:attrNameLst>
                                          <p:attrName>ppt_w</p:attrName>
                                        </p:attrNameLst>
                                      </p:cBhvr>
                                      <p:tavLst>
                                        <p:tav tm="0">
                                          <p:val>
                                            <p:fltVal val="0"/>
                                          </p:val>
                                        </p:tav>
                                        <p:tav tm="100000">
                                          <p:val>
                                            <p:strVal val="#ppt_w"/>
                                          </p:val>
                                        </p:tav>
                                      </p:tavLst>
                                    </p:anim>
                                    <p:anim calcmode="lin" valueType="num">
                                      <p:cBhvr>
                                        <p:cTn id="8" dur="800" fill="hold"/>
                                        <p:tgtEl>
                                          <p:spTgt spid="7"/>
                                        </p:tgtEl>
                                        <p:attrNameLst>
                                          <p:attrName>ppt_h</p:attrName>
                                        </p:attrNameLst>
                                      </p:cBhvr>
                                      <p:tavLst>
                                        <p:tav tm="0">
                                          <p:val>
                                            <p:fltVal val="0"/>
                                          </p:val>
                                        </p:tav>
                                        <p:tav tm="100000">
                                          <p:val>
                                            <p:strVal val="#ppt_h"/>
                                          </p:val>
                                        </p:tav>
                                      </p:tavLst>
                                    </p:anim>
                                    <p:animEffect transition="in" filter="fade">
                                      <p:cBhvr>
                                        <p:cTn id="9" dur="800"/>
                                        <p:tgtEl>
                                          <p:spTgt spid="7"/>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50990" y="1412776"/>
            <a:ext cx="4104456" cy="4104456"/>
          </a:xfrm>
          <a:prstGeom prst="rect">
            <a:avLst/>
          </a:prstGeom>
          <a:solidFill>
            <a:schemeClr val="accent2">
              <a:alpha val="3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4595008" y="2763750"/>
            <a:ext cx="3262432" cy="2308324"/>
          </a:xfrm>
          <a:prstGeom prst="rect">
            <a:avLst/>
          </a:prstGeom>
          <a:noFill/>
        </p:spPr>
        <p:txBody>
          <a:bodyPr wrap="none" rtlCol="0">
            <a:spAutoFit/>
          </a:bodyPr>
          <a:lstStyle/>
          <a:p>
            <a:r>
              <a:rPr lang="zh-CN" altLang="en-US" sz="4800" dirty="0" smtClean="0">
                <a:solidFill>
                  <a:schemeClr val="bg1"/>
                </a:solidFill>
              </a:rPr>
              <a:t>博物馆科普</a:t>
            </a:r>
            <a:endParaRPr lang="en-US" altLang="zh-CN" sz="4800" dirty="0" smtClean="0">
              <a:solidFill>
                <a:schemeClr val="bg1"/>
              </a:solidFill>
            </a:endParaRPr>
          </a:p>
          <a:p>
            <a:r>
              <a:rPr lang="zh-CN" altLang="en-US" sz="4800" dirty="0" smtClean="0">
                <a:solidFill>
                  <a:schemeClr val="bg1"/>
                </a:solidFill>
              </a:rPr>
              <a:t>教育活动的</a:t>
            </a:r>
            <a:endParaRPr lang="en-US" altLang="zh-CN" sz="4800" dirty="0" smtClean="0">
              <a:solidFill>
                <a:schemeClr val="bg1"/>
              </a:solidFill>
            </a:endParaRPr>
          </a:p>
          <a:p>
            <a:r>
              <a:rPr lang="zh-CN" altLang="en-US" sz="4800" dirty="0" smtClean="0">
                <a:solidFill>
                  <a:schemeClr val="bg1"/>
                </a:solidFill>
              </a:rPr>
              <a:t>展望与思考</a:t>
            </a:r>
            <a:endParaRPr lang="zh-CN" altLang="en-US" sz="4800" dirty="0">
              <a:solidFill>
                <a:schemeClr val="bg1"/>
              </a:solidFill>
            </a:endParaRPr>
          </a:p>
        </p:txBody>
      </p:sp>
      <p:sp>
        <p:nvSpPr>
          <p:cNvPr id="15" name="TextBox 14"/>
          <p:cNvSpPr txBox="1"/>
          <p:nvPr/>
        </p:nvSpPr>
        <p:spPr>
          <a:xfrm>
            <a:off x="5675942" y="1857364"/>
            <a:ext cx="1133644" cy="1015663"/>
          </a:xfrm>
          <a:prstGeom prst="rect">
            <a:avLst/>
          </a:prstGeom>
          <a:noFill/>
        </p:spPr>
        <p:txBody>
          <a:bodyPr wrap="none" rtlCol="0">
            <a:spAutoFit/>
          </a:bodyPr>
          <a:lstStyle/>
          <a:p>
            <a:pPr algn="ctr"/>
            <a:r>
              <a:rPr lang="en-US" altLang="zh-CN" sz="6000" b="1" dirty="0">
                <a:ln w="12700">
                  <a:noFill/>
                  <a:prstDash val="solid"/>
                </a:ln>
                <a:solidFill>
                  <a:schemeClr val="bg1"/>
                </a:solidFill>
                <a:latin typeface="+mj-ea"/>
                <a:ea typeface="+mj-ea"/>
              </a:rPr>
              <a:t>03</a:t>
            </a:r>
            <a:endParaRPr lang="zh-CN" altLang="en-US" sz="6000" b="1" dirty="0">
              <a:ln w="12700">
                <a:noFill/>
                <a:prstDash val="solid"/>
              </a:ln>
              <a:solidFill>
                <a:schemeClr val="bg1"/>
              </a:solidFill>
              <a:latin typeface="+mj-ea"/>
              <a:ea typeface="+mj-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800" fill="hold"/>
                                        <p:tgtEl>
                                          <p:spTgt spid="7"/>
                                        </p:tgtEl>
                                        <p:attrNameLst>
                                          <p:attrName>ppt_w</p:attrName>
                                        </p:attrNameLst>
                                      </p:cBhvr>
                                      <p:tavLst>
                                        <p:tav tm="0">
                                          <p:val>
                                            <p:fltVal val="0"/>
                                          </p:val>
                                        </p:tav>
                                        <p:tav tm="100000">
                                          <p:val>
                                            <p:strVal val="#ppt_w"/>
                                          </p:val>
                                        </p:tav>
                                      </p:tavLst>
                                    </p:anim>
                                    <p:anim calcmode="lin" valueType="num">
                                      <p:cBhvr>
                                        <p:cTn id="8" dur="800" fill="hold"/>
                                        <p:tgtEl>
                                          <p:spTgt spid="7"/>
                                        </p:tgtEl>
                                        <p:attrNameLst>
                                          <p:attrName>ppt_h</p:attrName>
                                        </p:attrNameLst>
                                      </p:cBhvr>
                                      <p:tavLst>
                                        <p:tav tm="0">
                                          <p:val>
                                            <p:fltVal val="0"/>
                                          </p:val>
                                        </p:tav>
                                        <p:tav tm="100000">
                                          <p:val>
                                            <p:strVal val="#ppt_h"/>
                                          </p:val>
                                        </p:tav>
                                      </p:tavLst>
                                    </p:anim>
                                    <p:animEffect transition="in" filter="fade">
                                      <p:cBhvr>
                                        <p:cTn id="9" dur="800"/>
                                        <p:tgtEl>
                                          <p:spTgt spid="7"/>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77"/>
          <p:cNvSpPr>
            <a:spLocks noChangeAspect="1" noEditPoints="1"/>
          </p:cNvSpPr>
          <p:nvPr/>
        </p:nvSpPr>
        <p:spPr bwMode="auto">
          <a:xfrm>
            <a:off x="1078437" y="1593427"/>
            <a:ext cx="678522" cy="684000"/>
          </a:xfrm>
          <a:custGeom>
            <a:avLst/>
            <a:gdLst>
              <a:gd name="T0" fmla="*/ 288 w 288"/>
              <a:gd name="T1" fmla="*/ 244 h 289"/>
              <a:gd name="T2" fmla="*/ 203 w 288"/>
              <a:gd name="T3" fmla="*/ 159 h 289"/>
              <a:gd name="T4" fmla="*/ 216 w 288"/>
              <a:gd name="T5" fmla="*/ 108 h 289"/>
              <a:gd name="T6" fmla="*/ 108 w 288"/>
              <a:gd name="T7" fmla="*/ 0 h 289"/>
              <a:gd name="T8" fmla="*/ 0 w 288"/>
              <a:gd name="T9" fmla="*/ 108 h 289"/>
              <a:gd name="T10" fmla="*/ 108 w 288"/>
              <a:gd name="T11" fmla="*/ 216 h 289"/>
              <a:gd name="T12" fmla="*/ 158 w 288"/>
              <a:gd name="T13" fmla="*/ 204 h 289"/>
              <a:gd name="T14" fmla="*/ 243 w 288"/>
              <a:gd name="T15" fmla="*/ 289 h 289"/>
              <a:gd name="T16" fmla="*/ 288 w 288"/>
              <a:gd name="T17" fmla="*/ 244 h 289"/>
              <a:gd name="T18" fmla="*/ 36 w 288"/>
              <a:gd name="T19" fmla="*/ 108 h 289"/>
              <a:gd name="T20" fmla="*/ 108 w 288"/>
              <a:gd name="T21" fmla="*/ 36 h 289"/>
              <a:gd name="T22" fmla="*/ 180 w 288"/>
              <a:gd name="T23" fmla="*/ 108 h 289"/>
              <a:gd name="T24" fmla="*/ 108 w 288"/>
              <a:gd name="T25" fmla="*/ 180 h 289"/>
              <a:gd name="T26" fmla="*/ 36 w 288"/>
              <a:gd name="T27" fmla="*/ 1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89">
                <a:moveTo>
                  <a:pt x="288" y="244"/>
                </a:moveTo>
                <a:cubicBezTo>
                  <a:pt x="203" y="159"/>
                  <a:pt x="203" y="159"/>
                  <a:pt x="203" y="159"/>
                </a:cubicBezTo>
                <a:cubicBezTo>
                  <a:pt x="211" y="144"/>
                  <a:pt x="216" y="126"/>
                  <a:pt x="216" y="108"/>
                </a:cubicBezTo>
                <a:cubicBezTo>
                  <a:pt x="216" y="48"/>
                  <a:pt x="167" y="0"/>
                  <a:pt x="108" y="0"/>
                </a:cubicBezTo>
                <a:cubicBezTo>
                  <a:pt x="48" y="0"/>
                  <a:pt x="0" y="48"/>
                  <a:pt x="0" y="108"/>
                </a:cubicBezTo>
                <a:cubicBezTo>
                  <a:pt x="0" y="168"/>
                  <a:pt x="48" y="216"/>
                  <a:pt x="108" y="216"/>
                </a:cubicBezTo>
                <a:cubicBezTo>
                  <a:pt x="126" y="216"/>
                  <a:pt x="143" y="212"/>
                  <a:pt x="158" y="204"/>
                </a:cubicBezTo>
                <a:cubicBezTo>
                  <a:pt x="243" y="289"/>
                  <a:pt x="243" y="289"/>
                  <a:pt x="243" y="289"/>
                </a:cubicBezTo>
                <a:lnTo>
                  <a:pt x="288" y="244"/>
                </a:lnTo>
                <a:close/>
                <a:moveTo>
                  <a:pt x="36" y="108"/>
                </a:moveTo>
                <a:cubicBezTo>
                  <a:pt x="36" y="68"/>
                  <a:pt x="68" y="36"/>
                  <a:pt x="108" y="36"/>
                </a:cubicBezTo>
                <a:cubicBezTo>
                  <a:pt x="148" y="36"/>
                  <a:pt x="180" y="68"/>
                  <a:pt x="180" y="108"/>
                </a:cubicBezTo>
                <a:cubicBezTo>
                  <a:pt x="180" y="148"/>
                  <a:pt x="148" y="180"/>
                  <a:pt x="108" y="180"/>
                </a:cubicBezTo>
                <a:cubicBezTo>
                  <a:pt x="68" y="180"/>
                  <a:pt x="36" y="148"/>
                  <a:pt x="36" y="108"/>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2" name="文本框 11"/>
          <p:cNvSpPr txBox="1"/>
          <p:nvPr/>
        </p:nvSpPr>
        <p:spPr>
          <a:xfrm>
            <a:off x="1961010" y="1575427"/>
            <a:ext cx="2945039" cy="830997"/>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just"/>
            <a:r>
              <a:rPr lang="zh-CN" altLang="en-US" b="1" dirty="0" smtClean="0">
                <a:solidFill>
                  <a:schemeClr val="accent3"/>
                </a:solidFill>
                <a:latin typeface="+mj-ea"/>
                <a:ea typeface="+mj-ea"/>
              </a:rPr>
              <a:t>加强科研，充分展示展品的科技信息</a:t>
            </a:r>
            <a:endParaRPr lang="zh-CN" altLang="en-US" b="1" dirty="0">
              <a:solidFill>
                <a:schemeClr val="accent3"/>
              </a:solidFill>
              <a:latin typeface="+mj-ea"/>
              <a:ea typeface="+mj-ea"/>
            </a:endParaRPr>
          </a:p>
        </p:txBody>
      </p:sp>
      <p:sp>
        <p:nvSpPr>
          <p:cNvPr id="2" name="标题 1"/>
          <p:cNvSpPr>
            <a:spLocks noGrp="1"/>
          </p:cNvSpPr>
          <p:nvPr>
            <p:ph type="title"/>
          </p:nvPr>
        </p:nvSpPr>
        <p:spPr/>
        <p:txBody>
          <a:bodyPr/>
          <a:lstStyle/>
          <a:p>
            <a:r>
              <a:rPr lang="zh-CN" altLang="en-US" dirty="0" smtClean="0"/>
              <a:t>博物馆</a:t>
            </a:r>
            <a:r>
              <a:rPr lang="en-US" altLang="zh-CN" dirty="0" smtClean="0"/>
              <a:t>2018</a:t>
            </a:r>
            <a:r>
              <a:rPr lang="zh-CN" altLang="en-US" dirty="0" smtClean="0"/>
              <a:t>科普教育的展望和思考</a:t>
            </a:r>
            <a:endParaRPr lang="zh-CN" altLang="en-US" dirty="0"/>
          </a:p>
        </p:txBody>
      </p:sp>
      <p:sp>
        <p:nvSpPr>
          <p:cNvPr id="10" name="文本框 9"/>
          <p:cNvSpPr txBox="1"/>
          <p:nvPr/>
        </p:nvSpPr>
        <p:spPr>
          <a:xfrm>
            <a:off x="1081405" y="2650490"/>
            <a:ext cx="10053955" cy="2932430"/>
          </a:xfrm>
          <a:prstGeom prst="rect">
            <a:avLst/>
          </a:prstGeom>
          <a:noFill/>
        </p:spPr>
        <p:txBody>
          <a:bodyPr wrap="square" rtlCol="0">
            <a:spAutoFit/>
          </a:bodyPr>
          <a:p>
            <a:pPr algn="just">
              <a:lnSpc>
                <a:spcPct val="110000"/>
              </a:lnSpc>
              <a:spcBef>
                <a:spcPts val="0"/>
              </a:spcBef>
              <a:spcAft>
                <a:spcPts val="0"/>
              </a:spcAft>
            </a:pPr>
            <a:r>
              <a:rPr lang="en-US" altLang="zh-CN" sz="2400"/>
              <a:t>        </a:t>
            </a:r>
            <a:r>
              <a:rPr lang="zh-CN" altLang="en-US" sz="2400"/>
              <a:t>文物是某个时代的一定人群根据社会需求和生活需要，运用当时所能得到的物质材料和掌握的科技创造出来的，反映了当时的政治、经济、军事、科学技术、文化艺术等。我们对文物的研究是为了揭示文物丰富的自然科学信息、人文科学信息和社会科学信息。我们应进一步加强文物相关的科学知识普及，以及对馆藏文物的研究、保护修复和技术支持方面的普及等，这些知识的普及有利于公众热爱文物、保护文物。同时，在普及科技知识，还应大力传播科学意识和科学精神。</a:t>
            </a:r>
            <a:endParaRPr lang="zh-CN" altLang="en-US" sz="240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7" presetClass="entr" presetSubtype="10" fill="hold" grpId="0" nodeType="withEffect">
                                  <p:stCondLst>
                                    <p:cond delay="10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14"/>
          <p:cNvSpPr>
            <a:spLocks noChangeAspect="1" noEditPoints="1"/>
          </p:cNvSpPr>
          <p:nvPr/>
        </p:nvSpPr>
        <p:spPr bwMode="auto">
          <a:xfrm>
            <a:off x="1159356" y="1682987"/>
            <a:ext cx="813449" cy="576000"/>
          </a:xfrm>
          <a:custGeom>
            <a:avLst/>
            <a:gdLst>
              <a:gd name="T0" fmla="*/ 100 w 106"/>
              <a:gd name="T1" fmla="*/ 63 h 75"/>
              <a:gd name="T2" fmla="*/ 70 w 106"/>
              <a:gd name="T3" fmla="*/ 63 h 75"/>
              <a:gd name="T4" fmla="*/ 70 w 106"/>
              <a:gd name="T5" fmla="*/ 60 h 75"/>
              <a:gd name="T6" fmla="*/ 88 w 106"/>
              <a:gd name="T7" fmla="*/ 60 h 75"/>
              <a:gd name="T8" fmla="*/ 94 w 106"/>
              <a:gd name="T9" fmla="*/ 54 h 75"/>
              <a:gd name="T10" fmla="*/ 94 w 106"/>
              <a:gd name="T11" fmla="*/ 6 h 75"/>
              <a:gd name="T12" fmla="*/ 88 w 106"/>
              <a:gd name="T13" fmla="*/ 0 h 75"/>
              <a:gd name="T14" fmla="*/ 18 w 106"/>
              <a:gd name="T15" fmla="*/ 0 h 75"/>
              <a:gd name="T16" fmla="*/ 12 w 106"/>
              <a:gd name="T17" fmla="*/ 6 h 75"/>
              <a:gd name="T18" fmla="*/ 12 w 106"/>
              <a:gd name="T19" fmla="*/ 54 h 75"/>
              <a:gd name="T20" fmla="*/ 18 w 106"/>
              <a:gd name="T21" fmla="*/ 60 h 75"/>
              <a:gd name="T22" fmla="*/ 35 w 106"/>
              <a:gd name="T23" fmla="*/ 60 h 75"/>
              <a:gd name="T24" fmla="*/ 35 w 106"/>
              <a:gd name="T25" fmla="*/ 63 h 75"/>
              <a:gd name="T26" fmla="*/ 6 w 106"/>
              <a:gd name="T27" fmla="*/ 63 h 75"/>
              <a:gd name="T28" fmla="*/ 0 w 106"/>
              <a:gd name="T29" fmla="*/ 69 h 75"/>
              <a:gd name="T30" fmla="*/ 0 w 106"/>
              <a:gd name="T31" fmla="*/ 69 h 75"/>
              <a:gd name="T32" fmla="*/ 6 w 106"/>
              <a:gd name="T33" fmla="*/ 75 h 75"/>
              <a:gd name="T34" fmla="*/ 100 w 106"/>
              <a:gd name="T35" fmla="*/ 75 h 75"/>
              <a:gd name="T36" fmla="*/ 106 w 106"/>
              <a:gd name="T37" fmla="*/ 69 h 75"/>
              <a:gd name="T38" fmla="*/ 106 w 106"/>
              <a:gd name="T39" fmla="*/ 69 h 75"/>
              <a:gd name="T40" fmla="*/ 100 w 106"/>
              <a:gd name="T41" fmla="*/ 63 h 75"/>
              <a:gd name="T42" fmla="*/ 18 w 106"/>
              <a:gd name="T43" fmla="*/ 56 h 75"/>
              <a:gd name="T44" fmla="*/ 16 w 106"/>
              <a:gd name="T45" fmla="*/ 54 h 75"/>
              <a:gd name="T46" fmla="*/ 16 w 106"/>
              <a:gd name="T47" fmla="*/ 6 h 75"/>
              <a:gd name="T48" fmla="*/ 18 w 106"/>
              <a:gd name="T49" fmla="*/ 4 h 75"/>
              <a:gd name="T50" fmla="*/ 88 w 106"/>
              <a:gd name="T51" fmla="*/ 4 h 75"/>
              <a:gd name="T52" fmla="*/ 90 w 106"/>
              <a:gd name="T53" fmla="*/ 6 h 75"/>
              <a:gd name="T54" fmla="*/ 90 w 106"/>
              <a:gd name="T55" fmla="*/ 54 h 75"/>
              <a:gd name="T56" fmla="*/ 88 w 106"/>
              <a:gd name="T57" fmla="*/ 56 h 75"/>
              <a:gd name="T58" fmla="*/ 18 w 106"/>
              <a:gd name="T59" fmla="*/ 56 h 75"/>
              <a:gd name="T60" fmla="*/ 66 w 106"/>
              <a:gd name="T61" fmla="*/ 63 h 75"/>
              <a:gd name="T62" fmla="*/ 39 w 106"/>
              <a:gd name="T63" fmla="*/ 63 h 75"/>
              <a:gd name="T64" fmla="*/ 39 w 106"/>
              <a:gd name="T65" fmla="*/ 60 h 75"/>
              <a:gd name="T66" fmla="*/ 66 w 106"/>
              <a:gd name="T67" fmla="*/ 60 h 75"/>
              <a:gd name="T68" fmla="*/ 66 w 106"/>
              <a:gd name="T69"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5">
                <a:moveTo>
                  <a:pt x="100" y="63"/>
                </a:moveTo>
                <a:cubicBezTo>
                  <a:pt x="70" y="63"/>
                  <a:pt x="70" y="63"/>
                  <a:pt x="70" y="63"/>
                </a:cubicBezTo>
                <a:cubicBezTo>
                  <a:pt x="70" y="60"/>
                  <a:pt x="70" y="60"/>
                  <a:pt x="70" y="60"/>
                </a:cubicBezTo>
                <a:cubicBezTo>
                  <a:pt x="88" y="60"/>
                  <a:pt x="88" y="60"/>
                  <a:pt x="88" y="60"/>
                </a:cubicBezTo>
                <a:cubicBezTo>
                  <a:pt x="91" y="60"/>
                  <a:pt x="94" y="57"/>
                  <a:pt x="94" y="54"/>
                </a:cubicBezTo>
                <a:cubicBezTo>
                  <a:pt x="94" y="6"/>
                  <a:pt x="94" y="6"/>
                  <a:pt x="94" y="6"/>
                </a:cubicBezTo>
                <a:cubicBezTo>
                  <a:pt x="94" y="3"/>
                  <a:pt x="91" y="0"/>
                  <a:pt x="88" y="0"/>
                </a:cubicBezTo>
                <a:cubicBezTo>
                  <a:pt x="18" y="0"/>
                  <a:pt x="18" y="0"/>
                  <a:pt x="18" y="0"/>
                </a:cubicBezTo>
                <a:cubicBezTo>
                  <a:pt x="14" y="0"/>
                  <a:pt x="12" y="3"/>
                  <a:pt x="12" y="6"/>
                </a:cubicBezTo>
                <a:cubicBezTo>
                  <a:pt x="12" y="54"/>
                  <a:pt x="12" y="54"/>
                  <a:pt x="12" y="54"/>
                </a:cubicBezTo>
                <a:cubicBezTo>
                  <a:pt x="12" y="57"/>
                  <a:pt x="14" y="60"/>
                  <a:pt x="18" y="60"/>
                </a:cubicBezTo>
                <a:cubicBezTo>
                  <a:pt x="35" y="60"/>
                  <a:pt x="35" y="60"/>
                  <a:pt x="35" y="60"/>
                </a:cubicBezTo>
                <a:cubicBezTo>
                  <a:pt x="35" y="63"/>
                  <a:pt x="35" y="63"/>
                  <a:pt x="35" y="63"/>
                </a:cubicBezTo>
                <a:cubicBezTo>
                  <a:pt x="6" y="63"/>
                  <a:pt x="6" y="63"/>
                  <a:pt x="6" y="63"/>
                </a:cubicBezTo>
                <a:cubicBezTo>
                  <a:pt x="2" y="63"/>
                  <a:pt x="0" y="66"/>
                  <a:pt x="0" y="69"/>
                </a:cubicBezTo>
                <a:cubicBezTo>
                  <a:pt x="0" y="69"/>
                  <a:pt x="0" y="69"/>
                  <a:pt x="0" y="69"/>
                </a:cubicBezTo>
                <a:cubicBezTo>
                  <a:pt x="0" y="73"/>
                  <a:pt x="2" y="75"/>
                  <a:pt x="6" y="75"/>
                </a:cubicBezTo>
                <a:cubicBezTo>
                  <a:pt x="100" y="75"/>
                  <a:pt x="100" y="75"/>
                  <a:pt x="100" y="75"/>
                </a:cubicBezTo>
                <a:cubicBezTo>
                  <a:pt x="103" y="75"/>
                  <a:pt x="106" y="73"/>
                  <a:pt x="106" y="69"/>
                </a:cubicBezTo>
                <a:cubicBezTo>
                  <a:pt x="106" y="69"/>
                  <a:pt x="106" y="69"/>
                  <a:pt x="106" y="69"/>
                </a:cubicBezTo>
                <a:cubicBezTo>
                  <a:pt x="106" y="66"/>
                  <a:pt x="103" y="63"/>
                  <a:pt x="100" y="63"/>
                </a:cubicBezTo>
                <a:close/>
                <a:moveTo>
                  <a:pt x="18" y="56"/>
                </a:moveTo>
                <a:cubicBezTo>
                  <a:pt x="17" y="56"/>
                  <a:pt x="16" y="55"/>
                  <a:pt x="16" y="54"/>
                </a:cubicBezTo>
                <a:cubicBezTo>
                  <a:pt x="16" y="6"/>
                  <a:pt x="16" y="6"/>
                  <a:pt x="16" y="6"/>
                </a:cubicBezTo>
                <a:cubicBezTo>
                  <a:pt x="16" y="5"/>
                  <a:pt x="17" y="4"/>
                  <a:pt x="18" y="4"/>
                </a:cubicBezTo>
                <a:cubicBezTo>
                  <a:pt x="88" y="4"/>
                  <a:pt x="88" y="4"/>
                  <a:pt x="88" y="4"/>
                </a:cubicBezTo>
                <a:cubicBezTo>
                  <a:pt x="89" y="4"/>
                  <a:pt x="90" y="5"/>
                  <a:pt x="90" y="6"/>
                </a:cubicBezTo>
                <a:cubicBezTo>
                  <a:pt x="90" y="54"/>
                  <a:pt x="90" y="54"/>
                  <a:pt x="90" y="54"/>
                </a:cubicBezTo>
                <a:cubicBezTo>
                  <a:pt x="90" y="55"/>
                  <a:pt x="89" y="56"/>
                  <a:pt x="88" y="56"/>
                </a:cubicBezTo>
                <a:lnTo>
                  <a:pt x="18" y="56"/>
                </a:lnTo>
                <a:close/>
                <a:moveTo>
                  <a:pt x="66" y="63"/>
                </a:moveTo>
                <a:cubicBezTo>
                  <a:pt x="39" y="63"/>
                  <a:pt x="39" y="63"/>
                  <a:pt x="39" y="63"/>
                </a:cubicBezTo>
                <a:cubicBezTo>
                  <a:pt x="39" y="60"/>
                  <a:pt x="39" y="60"/>
                  <a:pt x="39" y="60"/>
                </a:cubicBezTo>
                <a:cubicBezTo>
                  <a:pt x="66" y="60"/>
                  <a:pt x="66" y="60"/>
                  <a:pt x="66" y="60"/>
                </a:cubicBezTo>
                <a:lnTo>
                  <a:pt x="66" y="6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6" name="文本框 15"/>
          <p:cNvSpPr txBox="1"/>
          <p:nvPr/>
        </p:nvSpPr>
        <p:spPr>
          <a:xfrm>
            <a:off x="2065190" y="1626862"/>
            <a:ext cx="2684194" cy="830997"/>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just"/>
            <a:r>
              <a:rPr lang="zh-CN" altLang="en-US" b="1" dirty="0" smtClean="0">
                <a:solidFill>
                  <a:schemeClr val="accent2"/>
                </a:solidFill>
                <a:latin typeface="+mj-ea"/>
                <a:ea typeface="+mj-ea"/>
              </a:rPr>
              <a:t>拓宽科普渠道，增强科普效果</a:t>
            </a:r>
            <a:endParaRPr lang="zh-CN" altLang="en-US" b="1" dirty="0">
              <a:solidFill>
                <a:schemeClr val="accent2"/>
              </a:solidFill>
              <a:latin typeface="+mj-ea"/>
              <a:ea typeface="+mj-ea"/>
            </a:endParaRPr>
          </a:p>
        </p:txBody>
      </p:sp>
      <p:sp>
        <p:nvSpPr>
          <p:cNvPr id="2" name="标题 1"/>
          <p:cNvSpPr>
            <a:spLocks noGrp="1"/>
          </p:cNvSpPr>
          <p:nvPr>
            <p:ph type="title"/>
          </p:nvPr>
        </p:nvSpPr>
        <p:spPr/>
        <p:txBody>
          <a:bodyPr/>
          <a:lstStyle/>
          <a:p>
            <a:r>
              <a:rPr lang="zh-CN" altLang="en-US" dirty="0" smtClean="0"/>
              <a:t>博物馆</a:t>
            </a:r>
            <a:r>
              <a:rPr lang="en-US" altLang="zh-CN" dirty="0" smtClean="0"/>
              <a:t>2018</a:t>
            </a:r>
            <a:r>
              <a:rPr lang="zh-CN" altLang="en-US" dirty="0" smtClean="0"/>
              <a:t>科普教育的展望和思考</a:t>
            </a:r>
            <a:endParaRPr lang="zh-CN" altLang="en-US" dirty="0"/>
          </a:p>
        </p:txBody>
      </p:sp>
      <p:sp>
        <p:nvSpPr>
          <p:cNvPr id="5" name="文本框 4"/>
          <p:cNvSpPr txBox="1"/>
          <p:nvPr/>
        </p:nvSpPr>
        <p:spPr>
          <a:xfrm>
            <a:off x="1066165" y="2778760"/>
            <a:ext cx="9997440" cy="2526665"/>
          </a:xfrm>
          <a:prstGeom prst="rect">
            <a:avLst/>
          </a:prstGeom>
          <a:noFill/>
        </p:spPr>
        <p:txBody>
          <a:bodyPr wrap="square" rtlCol="0">
            <a:spAutoFit/>
          </a:bodyPr>
          <a:p>
            <a:pPr algn="just">
              <a:lnSpc>
                <a:spcPct val="110000"/>
              </a:lnSpc>
              <a:spcBef>
                <a:spcPts val="0"/>
              </a:spcBef>
              <a:spcAft>
                <a:spcPts val="0"/>
              </a:spcAft>
            </a:pPr>
            <a:r>
              <a:rPr lang="en-US" altLang="zh-CN" sz="2400"/>
              <a:t>        </a:t>
            </a:r>
            <a:r>
              <a:rPr lang="zh-CN" altLang="en-US" sz="2400"/>
              <a:t>博物馆科普的特点就是博物馆应该成为观众特别是青少年，乐于接受科学知识的社会大课堂。这个课堂是以充满直观性、形象性的文物当教材，是集科性、知识性、趣味性于一体。我们应进一步拓宽、研究并把握博物馆这一课堂的特殊规律与要求，增强科普效果，通过社会教育活动、馆校项目等采取寓教于乐的方式实现科学知识传播，让更多的青少年爱上这个多元化的大课堂。</a:t>
            </a:r>
            <a:endParaRPr lang="zh-CN" altLang="en-US" sz="240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7" presetClass="entr" presetSubtype="10" fill="hold" grpId="0" nodeType="withEffect">
                                  <p:stCondLst>
                                    <p:cond delay="600"/>
                                  </p:stCondLst>
                                  <p:iterate type="lt">
                                    <p:tmPct val="10000"/>
                                  </p:iterate>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childTnLst>
                          </p:cTn>
                        </p:par>
                        <p:par>
                          <p:cTn id="14" fill="hold">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博物馆</a:t>
            </a:r>
            <a:r>
              <a:rPr lang="en-US" altLang="zh-CN" dirty="0" smtClean="0"/>
              <a:t>2018</a:t>
            </a:r>
            <a:r>
              <a:rPr lang="zh-CN" altLang="en-US" dirty="0" smtClean="0"/>
              <a:t>科普教育的展望和思考</a:t>
            </a:r>
            <a:endParaRPr lang="zh-CN" altLang="en-US" dirty="0"/>
          </a:p>
        </p:txBody>
      </p:sp>
      <p:sp>
        <p:nvSpPr>
          <p:cNvPr id="5" name="文本框 4"/>
          <p:cNvSpPr txBox="1"/>
          <p:nvPr/>
        </p:nvSpPr>
        <p:spPr>
          <a:xfrm>
            <a:off x="1081405" y="2702560"/>
            <a:ext cx="9982200" cy="2932430"/>
          </a:xfrm>
          <a:prstGeom prst="rect">
            <a:avLst/>
          </a:prstGeom>
          <a:noFill/>
        </p:spPr>
        <p:txBody>
          <a:bodyPr wrap="square" rtlCol="0">
            <a:spAutoFit/>
          </a:bodyPr>
          <a:p>
            <a:pPr algn="just">
              <a:lnSpc>
                <a:spcPct val="110000"/>
              </a:lnSpc>
              <a:spcBef>
                <a:spcPts val="0"/>
              </a:spcBef>
              <a:spcAft>
                <a:spcPts val="0"/>
              </a:spcAft>
            </a:pPr>
            <a:r>
              <a:rPr lang="en-US" altLang="zh-CN" sz="2400"/>
              <a:t>        </a:t>
            </a:r>
            <a:r>
              <a:rPr lang="zh-CN" altLang="en-US" sz="2400"/>
              <a:t>公众理解科学活动是需要互动的过程，而这一互动除了讲解员对不同需求的观众进行准确、形象、生动的讲解，使观众视听结合，获得系统的科学知识外，还可以运用现代网络、多媒体等设备，让观众随时获得更多的展品知识、展品科学信息等内容。这就需要博物馆广泛运用新技术、新方法、新产品，提升陈列展览、信息传播、安全服务和管理的水平。同时，开拓科普通道，通过电台、报刊、专栏专题形式，举办科普知识专题讲座或展览等，让更多的观众喜爱博物馆。</a:t>
            </a:r>
            <a:endParaRPr lang="zh-CN" altLang="en-US" sz="2400"/>
          </a:p>
        </p:txBody>
      </p:sp>
      <p:sp>
        <p:nvSpPr>
          <p:cNvPr id="10" name="Freeform 134"/>
          <p:cNvSpPr>
            <a:spLocks noChangeAspect="1" noEditPoints="1"/>
          </p:cNvSpPr>
          <p:nvPr/>
        </p:nvSpPr>
        <p:spPr bwMode="auto">
          <a:xfrm>
            <a:off x="1165984" y="1560200"/>
            <a:ext cx="656220" cy="720000"/>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3" name="文本框 12"/>
          <p:cNvSpPr txBox="1"/>
          <p:nvPr/>
        </p:nvSpPr>
        <p:spPr>
          <a:xfrm>
            <a:off x="2094865" y="1488440"/>
            <a:ext cx="2950845" cy="829945"/>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just"/>
            <a:r>
              <a:rPr lang="zh-CN" altLang="en-US" b="1" dirty="0" smtClean="0">
                <a:solidFill>
                  <a:schemeClr val="accent3"/>
                </a:solidFill>
                <a:latin typeface="+mj-ea"/>
                <a:ea typeface="+mj-ea"/>
              </a:rPr>
              <a:t>研究受众需求，打开科普渠道的新模式</a:t>
            </a:r>
            <a:endParaRPr lang="zh-CN" altLang="en-US" b="1" dirty="0">
              <a:solidFill>
                <a:schemeClr val="accent3"/>
              </a:solidFill>
              <a:latin typeface="+mj-ea"/>
              <a:ea typeface="+mj-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7" presetClass="entr" presetSubtype="10" fill="hold" grpId="0" nodeType="withEffect">
                                  <p:stCondLst>
                                    <p:cond delay="110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par>
                          <p:cTn id="14" fill="hold">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noChangeAspect="1"/>
          </p:cNvGrpSpPr>
          <p:nvPr/>
        </p:nvGrpSpPr>
        <p:grpSpPr>
          <a:xfrm>
            <a:off x="1218730" y="1852524"/>
            <a:ext cx="610147" cy="540000"/>
            <a:chOff x="10439401" y="5991224"/>
            <a:chExt cx="400050" cy="354013"/>
          </a:xfrm>
          <a:solidFill>
            <a:schemeClr val="accent1"/>
          </a:solidFill>
        </p:grpSpPr>
        <p:sp>
          <p:nvSpPr>
            <p:cNvPr id="6" name="Freeform 171"/>
            <p:cNvSpPr>
              <a:spLocks noEditPoints="1"/>
            </p:cNvSpPr>
            <p:nvPr/>
          </p:nvSpPr>
          <p:spPr bwMode="auto">
            <a:xfrm>
              <a:off x="10439401" y="5991224"/>
              <a:ext cx="90488" cy="354013"/>
            </a:xfrm>
            <a:custGeom>
              <a:avLst/>
              <a:gdLst>
                <a:gd name="T0" fmla="*/ 42 w 57"/>
                <a:gd name="T1" fmla="*/ 0 h 223"/>
                <a:gd name="T2" fmla="*/ 16 w 57"/>
                <a:gd name="T3" fmla="*/ 0 h 223"/>
                <a:gd name="T4" fmla="*/ 16 w 57"/>
                <a:gd name="T5" fmla="*/ 50 h 223"/>
                <a:gd name="T6" fmla="*/ 0 w 57"/>
                <a:gd name="T7" fmla="*/ 50 h 223"/>
                <a:gd name="T8" fmla="*/ 0 w 57"/>
                <a:gd name="T9" fmla="*/ 115 h 223"/>
                <a:gd name="T10" fmla="*/ 16 w 57"/>
                <a:gd name="T11" fmla="*/ 115 h 223"/>
                <a:gd name="T12" fmla="*/ 16 w 57"/>
                <a:gd name="T13" fmla="*/ 223 h 223"/>
                <a:gd name="T14" fmla="*/ 42 w 57"/>
                <a:gd name="T15" fmla="*/ 223 h 223"/>
                <a:gd name="T16" fmla="*/ 42 w 57"/>
                <a:gd name="T17" fmla="*/ 115 h 223"/>
                <a:gd name="T18" fmla="*/ 57 w 57"/>
                <a:gd name="T19" fmla="*/ 115 h 223"/>
                <a:gd name="T20" fmla="*/ 57 w 57"/>
                <a:gd name="T21" fmla="*/ 50 h 223"/>
                <a:gd name="T22" fmla="*/ 42 w 57"/>
                <a:gd name="T23" fmla="*/ 50 h 223"/>
                <a:gd name="T24" fmla="*/ 42 w 57"/>
                <a:gd name="T25" fmla="*/ 0 h 223"/>
                <a:gd name="T26" fmla="*/ 49 w 57"/>
                <a:gd name="T27" fmla="*/ 58 h 223"/>
                <a:gd name="T28" fmla="*/ 49 w 57"/>
                <a:gd name="T29" fmla="*/ 107 h 223"/>
                <a:gd name="T30" fmla="*/ 8 w 57"/>
                <a:gd name="T31" fmla="*/ 107 h 223"/>
                <a:gd name="T32" fmla="*/ 8 w 57"/>
                <a:gd name="T33" fmla="*/ 58 h 223"/>
                <a:gd name="T34" fmla="*/ 49 w 57"/>
                <a:gd name="T35" fmla="*/ 5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50"/>
                  </a:lnTo>
                  <a:lnTo>
                    <a:pt x="0" y="50"/>
                  </a:lnTo>
                  <a:lnTo>
                    <a:pt x="0" y="115"/>
                  </a:lnTo>
                  <a:lnTo>
                    <a:pt x="16" y="115"/>
                  </a:lnTo>
                  <a:lnTo>
                    <a:pt x="16" y="223"/>
                  </a:lnTo>
                  <a:lnTo>
                    <a:pt x="42" y="223"/>
                  </a:lnTo>
                  <a:lnTo>
                    <a:pt x="42" y="115"/>
                  </a:lnTo>
                  <a:lnTo>
                    <a:pt x="57" y="115"/>
                  </a:lnTo>
                  <a:lnTo>
                    <a:pt x="57" y="50"/>
                  </a:lnTo>
                  <a:lnTo>
                    <a:pt x="42" y="50"/>
                  </a:lnTo>
                  <a:lnTo>
                    <a:pt x="42" y="0"/>
                  </a:lnTo>
                  <a:close/>
                  <a:moveTo>
                    <a:pt x="49" y="58"/>
                  </a:moveTo>
                  <a:lnTo>
                    <a:pt x="49" y="107"/>
                  </a:lnTo>
                  <a:lnTo>
                    <a:pt x="8" y="107"/>
                  </a:lnTo>
                  <a:lnTo>
                    <a:pt x="8" y="58"/>
                  </a:lnTo>
                  <a:lnTo>
                    <a:pt x="49"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72"/>
            <p:cNvSpPr>
              <a:spLocks noEditPoints="1"/>
            </p:cNvSpPr>
            <p:nvPr/>
          </p:nvSpPr>
          <p:spPr bwMode="auto">
            <a:xfrm>
              <a:off x="10542588" y="5991224"/>
              <a:ext cx="90488" cy="354013"/>
            </a:xfrm>
            <a:custGeom>
              <a:avLst/>
              <a:gdLst>
                <a:gd name="T0" fmla="*/ 42 w 57"/>
                <a:gd name="T1" fmla="*/ 0 h 223"/>
                <a:gd name="T2" fmla="*/ 16 w 57"/>
                <a:gd name="T3" fmla="*/ 0 h 223"/>
                <a:gd name="T4" fmla="*/ 16 w 57"/>
                <a:gd name="T5" fmla="*/ 128 h 223"/>
                <a:gd name="T6" fmla="*/ 0 w 57"/>
                <a:gd name="T7" fmla="*/ 128 h 223"/>
                <a:gd name="T8" fmla="*/ 0 w 57"/>
                <a:gd name="T9" fmla="*/ 193 h 223"/>
                <a:gd name="T10" fmla="*/ 16 w 57"/>
                <a:gd name="T11" fmla="*/ 193 h 223"/>
                <a:gd name="T12" fmla="*/ 16 w 57"/>
                <a:gd name="T13" fmla="*/ 223 h 223"/>
                <a:gd name="T14" fmla="*/ 42 w 57"/>
                <a:gd name="T15" fmla="*/ 223 h 223"/>
                <a:gd name="T16" fmla="*/ 42 w 57"/>
                <a:gd name="T17" fmla="*/ 193 h 223"/>
                <a:gd name="T18" fmla="*/ 57 w 57"/>
                <a:gd name="T19" fmla="*/ 193 h 223"/>
                <a:gd name="T20" fmla="*/ 57 w 57"/>
                <a:gd name="T21" fmla="*/ 128 h 223"/>
                <a:gd name="T22" fmla="*/ 42 w 57"/>
                <a:gd name="T23" fmla="*/ 128 h 223"/>
                <a:gd name="T24" fmla="*/ 42 w 57"/>
                <a:gd name="T25" fmla="*/ 0 h 223"/>
                <a:gd name="T26" fmla="*/ 49 w 57"/>
                <a:gd name="T27" fmla="*/ 137 h 223"/>
                <a:gd name="T28" fmla="*/ 49 w 57"/>
                <a:gd name="T29" fmla="*/ 185 h 223"/>
                <a:gd name="T30" fmla="*/ 8 w 57"/>
                <a:gd name="T31" fmla="*/ 185 h 223"/>
                <a:gd name="T32" fmla="*/ 8 w 57"/>
                <a:gd name="T33" fmla="*/ 137 h 223"/>
                <a:gd name="T34" fmla="*/ 49 w 57"/>
                <a:gd name="T35" fmla="*/ 1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128"/>
                  </a:lnTo>
                  <a:lnTo>
                    <a:pt x="0" y="128"/>
                  </a:lnTo>
                  <a:lnTo>
                    <a:pt x="0" y="193"/>
                  </a:lnTo>
                  <a:lnTo>
                    <a:pt x="16" y="193"/>
                  </a:lnTo>
                  <a:lnTo>
                    <a:pt x="16" y="223"/>
                  </a:lnTo>
                  <a:lnTo>
                    <a:pt x="42" y="223"/>
                  </a:lnTo>
                  <a:lnTo>
                    <a:pt x="42" y="193"/>
                  </a:lnTo>
                  <a:lnTo>
                    <a:pt x="57" y="193"/>
                  </a:lnTo>
                  <a:lnTo>
                    <a:pt x="57" y="128"/>
                  </a:lnTo>
                  <a:lnTo>
                    <a:pt x="42" y="128"/>
                  </a:lnTo>
                  <a:lnTo>
                    <a:pt x="42" y="0"/>
                  </a:lnTo>
                  <a:close/>
                  <a:moveTo>
                    <a:pt x="49" y="137"/>
                  </a:moveTo>
                  <a:lnTo>
                    <a:pt x="49" y="185"/>
                  </a:lnTo>
                  <a:lnTo>
                    <a:pt x="8" y="185"/>
                  </a:lnTo>
                  <a:lnTo>
                    <a:pt x="8" y="137"/>
                  </a:lnTo>
                  <a:lnTo>
                    <a:pt x="49" y="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73"/>
            <p:cNvSpPr>
              <a:spLocks noEditPoints="1"/>
            </p:cNvSpPr>
            <p:nvPr/>
          </p:nvSpPr>
          <p:spPr bwMode="auto">
            <a:xfrm>
              <a:off x="10645776" y="5991224"/>
              <a:ext cx="90488" cy="354013"/>
            </a:xfrm>
            <a:custGeom>
              <a:avLst/>
              <a:gdLst>
                <a:gd name="T0" fmla="*/ 41 w 57"/>
                <a:gd name="T1" fmla="*/ 0 h 223"/>
                <a:gd name="T2" fmla="*/ 16 w 57"/>
                <a:gd name="T3" fmla="*/ 0 h 223"/>
                <a:gd name="T4" fmla="*/ 16 w 57"/>
                <a:gd name="T5" fmla="*/ 26 h 223"/>
                <a:gd name="T6" fmla="*/ 0 w 57"/>
                <a:gd name="T7" fmla="*/ 26 h 223"/>
                <a:gd name="T8" fmla="*/ 0 w 57"/>
                <a:gd name="T9" fmla="*/ 91 h 223"/>
                <a:gd name="T10" fmla="*/ 16 w 57"/>
                <a:gd name="T11" fmla="*/ 91 h 223"/>
                <a:gd name="T12" fmla="*/ 16 w 57"/>
                <a:gd name="T13" fmla="*/ 223 h 223"/>
                <a:gd name="T14" fmla="*/ 41 w 57"/>
                <a:gd name="T15" fmla="*/ 223 h 223"/>
                <a:gd name="T16" fmla="*/ 41 w 57"/>
                <a:gd name="T17" fmla="*/ 91 h 223"/>
                <a:gd name="T18" fmla="*/ 57 w 57"/>
                <a:gd name="T19" fmla="*/ 91 h 223"/>
                <a:gd name="T20" fmla="*/ 57 w 57"/>
                <a:gd name="T21" fmla="*/ 26 h 223"/>
                <a:gd name="T22" fmla="*/ 41 w 57"/>
                <a:gd name="T23" fmla="*/ 26 h 223"/>
                <a:gd name="T24" fmla="*/ 41 w 57"/>
                <a:gd name="T25" fmla="*/ 0 h 223"/>
                <a:gd name="T26" fmla="*/ 48 w 57"/>
                <a:gd name="T27" fmla="*/ 35 h 223"/>
                <a:gd name="T28" fmla="*/ 48 w 57"/>
                <a:gd name="T29" fmla="*/ 83 h 223"/>
                <a:gd name="T30" fmla="*/ 8 w 57"/>
                <a:gd name="T31" fmla="*/ 83 h 223"/>
                <a:gd name="T32" fmla="*/ 8 w 57"/>
                <a:gd name="T33" fmla="*/ 35 h 223"/>
                <a:gd name="T34" fmla="*/ 48 w 57"/>
                <a:gd name="T35"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0"/>
                  </a:moveTo>
                  <a:lnTo>
                    <a:pt x="16" y="0"/>
                  </a:lnTo>
                  <a:lnTo>
                    <a:pt x="16" y="26"/>
                  </a:lnTo>
                  <a:lnTo>
                    <a:pt x="0" y="26"/>
                  </a:lnTo>
                  <a:lnTo>
                    <a:pt x="0" y="91"/>
                  </a:lnTo>
                  <a:lnTo>
                    <a:pt x="16" y="91"/>
                  </a:lnTo>
                  <a:lnTo>
                    <a:pt x="16" y="223"/>
                  </a:lnTo>
                  <a:lnTo>
                    <a:pt x="41" y="223"/>
                  </a:lnTo>
                  <a:lnTo>
                    <a:pt x="41" y="91"/>
                  </a:lnTo>
                  <a:lnTo>
                    <a:pt x="57" y="91"/>
                  </a:lnTo>
                  <a:lnTo>
                    <a:pt x="57" y="26"/>
                  </a:lnTo>
                  <a:lnTo>
                    <a:pt x="41" y="26"/>
                  </a:lnTo>
                  <a:lnTo>
                    <a:pt x="41" y="0"/>
                  </a:lnTo>
                  <a:close/>
                  <a:moveTo>
                    <a:pt x="48" y="35"/>
                  </a:moveTo>
                  <a:lnTo>
                    <a:pt x="48" y="83"/>
                  </a:lnTo>
                  <a:lnTo>
                    <a:pt x="8" y="83"/>
                  </a:lnTo>
                  <a:lnTo>
                    <a:pt x="8" y="35"/>
                  </a:lnTo>
                  <a:lnTo>
                    <a:pt x="4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4"/>
            <p:cNvSpPr>
              <a:spLocks noEditPoints="1"/>
            </p:cNvSpPr>
            <p:nvPr/>
          </p:nvSpPr>
          <p:spPr bwMode="auto">
            <a:xfrm>
              <a:off x="10748963" y="5991224"/>
              <a:ext cx="90488" cy="354013"/>
            </a:xfrm>
            <a:custGeom>
              <a:avLst/>
              <a:gdLst>
                <a:gd name="T0" fmla="*/ 41 w 57"/>
                <a:gd name="T1" fmla="*/ 103 h 223"/>
                <a:gd name="T2" fmla="*/ 41 w 57"/>
                <a:gd name="T3" fmla="*/ 0 h 223"/>
                <a:gd name="T4" fmla="*/ 16 w 57"/>
                <a:gd name="T5" fmla="*/ 0 h 223"/>
                <a:gd name="T6" fmla="*/ 16 w 57"/>
                <a:gd name="T7" fmla="*/ 103 h 223"/>
                <a:gd name="T8" fmla="*/ 0 w 57"/>
                <a:gd name="T9" fmla="*/ 103 h 223"/>
                <a:gd name="T10" fmla="*/ 0 w 57"/>
                <a:gd name="T11" fmla="*/ 168 h 223"/>
                <a:gd name="T12" fmla="*/ 16 w 57"/>
                <a:gd name="T13" fmla="*/ 168 h 223"/>
                <a:gd name="T14" fmla="*/ 16 w 57"/>
                <a:gd name="T15" fmla="*/ 223 h 223"/>
                <a:gd name="T16" fmla="*/ 41 w 57"/>
                <a:gd name="T17" fmla="*/ 223 h 223"/>
                <a:gd name="T18" fmla="*/ 41 w 57"/>
                <a:gd name="T19" fmla="*/ 168 h 223"/>
                <a:gd name="T20" fmla="*/ 57 w 57"/>
                <a:gd name="T21" fmla="*/ 168 h 223"/>
                <a:gd name="T22" fmla="*/ 57 w 57"/>
                <a:gd name="T23" fmla="*/ 103 h 223"/>
                <a:gd name="T24" fmla="*/ 41 w 57"/>
                <a:gd name="T25" fmla="*/ 103 h 223"/>
                <a:gd name="T26" fmla="*/ 49 w 57"/>
                <a:gd name="T27" fmla="*/ 159 h 223"/>
                <a:gd name="T28" fmla="*/ 9 w 57"/>
                <a:gd name="T29" fmla="*/ 159 h 223"/>
                <a:gd name="T30" fmla="*/ 9 w 57"/>
                <a:gd name="T31" fmla="*/ 112 h 223"/>
                <a:gd name="T32" fmla="*/ 49 w 57"/>
                <a:gd name="T33" fmla="*/ 112 h 223"/>
                <a:gd name="T34" fmla="*/ 49 w 57"/>
                <a:gd name="T35" fmla="*/ 15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103"/>
                  </a:moveTo>
                  <a:lnTo>
                    <a:pt x="41" y="0"/>
                  </a:lnTo>
                  <a:lnTo>
                    <a:pt x="16" y="0"/>
                  </a:lnTo>
                  <a:lnTo>
                    <a:pt x="16" y="103"/>
                  </a:lnTo>
                  <a:lnTo>
                    <a:pt x="0" y="103"/>
                  </a:lnTo>
                  <a:lnTo>
                    <a:pt x="0" y="168"/>
                  </a:lnTo>
                  <a:lnTo>
                    <a:pt x="16" y="168"/>
                  </a:lnTo>
                  <a:lnTo>
                    <a:pt x="16" y="223"/>
                  </a:lnTo>
                  <a:lnTo>
                    <a:pt x="41" y="223"/>
                  </a:lnTo>
                  <a:lnTo>
                    <a:pt x="41" y="168"/>
                  </a:lnTo>
                  <a:lnTo>
                    <a:pt x="57" y="168"/>
                  </a:lnTo>
                  <a:lnTo>
                    <a:pt x="57" y="103"/>
                  </a:lnTo>
                  <a:lnTo>
                    <a:pt x="41" y="103"/>
                  </a:lnTo>
                  <a:close/>
                  <a:moveTo>
                    <a:pt x="49" y="159"/>
                  </a:moveTo>
                  <a:lnTo>
                    <a:pt x="9" y="159"/>
                  </a:lnTo>
                  <a:lnTo>
                    <a:pt x="9" y="112"/>
                  </a:lnTo>
                  <a:lnTo>
                    <a:pt x="49" y="112"/>
                  </a:lnTo>
                  <a:lnTo>
                    <a:pt x="49"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文本框 3"/>
          <p:cNvSpPr txBox="1"/>
          <p:nvPr/>
        </p:nvSpPr>
        <p:spPr>
          <a:xfrm>
            <a:off x="2147570" y="1729105"/>
            <a:ext cx="2480310" cy="829945"/>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just"/>
            <a:r>
              <a:rPr lang="zh-CN" altLang="en-US" b="1" dirty="0" smtClean="0">
                <a:solidFill>
                  <a:schemeClr val="accent1"/>
                </a:solidFill>
                <a:latin typeface="+mj-ea"/>
                <a:ea typeface="+mj-ea"/>
              </a:rPr>
              <a:t>加强博物馆科普队伍建设</a:t>
            </a:r>
            <a:endParaRPr lang="zh-CN" altLang="en-US" b="1" dirty="0">
              <a:solidFill>
                <a:schemeClr val="accent1"/>
              </a:solidFill>
              <a:latin typeface="+mj-ea"/>
              <a:ea typeface="+mj-ea"/>
            </a:endParaRPr>
          </a:p>
        </p:txBody>
      </p:sp>
      <p:sp>
        <p:nvSpPr>
          <p:cNvPr id="2" name="标题 1"/>
          <p:cNvSpPr>
            <a:spLocks noGrp="1"/>
          </p:cNvSpPr>
          <p:nvPr>
            <p:ph type="title"/>
          </p:nvPr>
        </p:nvSpPr>
        <p:spPr/>
        <p:txBody>
          <a:bodyPr/>
          <a:lstStyle/>
          <a:p>
            <a:r>
              <a:rPr lang="zh-CN" altLang="en-US" dirty="0" smtClean="0"/>
              <a:t>博物馆</a:t>
            </a:r>
            <a:r>
              <a:rPr lang="en-US" altLang="zh-CN" dirty="0" smtClean="0"/>
              <a:t>2018</a:t>
            </a:r>
            <a:r>
              <a:rPr lang="zh-CN" altLang="en-US" dirty="0" smtClean="0"/>
              <a:t>科普教育的展望和思考</a:t>
            </a:r>
            <a:endParaRPr lang="zh-CN" altLang="en-US" dirty="0"/>
          </a:p>
        </p:txBody>
      </p:sp>
      <p:sp>
        <p:nvSpPr>
          <p:cNvPr id="5" name="文本框 4"/>
          <p:cNvSpPr txBox="1"/>
          <p:nvPr/>
        </p:nvSpPr>
        <p:spPr>
          <a:xfrm>
            <a:off x="1066165" y="2865755"/>
            <a:ext cx="9997440" cy="2675890"/>
          </a:xfrm>
          <a:prstGeom prst="rect">
            <a:avLst/>
          </a:prstGeom>
          <a:noFill/>
        </p:spPr>
        <p:txBody>
          <a:bodyPr wrap="square" rtlCol="0">
            <a:spAutoFit/>
          </a:bodyPr>
          <a:p>
            <a:pPr algn="just">
              <a:lnSpc>
                <a:spcPct val="120000"/>
              </a:lnSpc>
              <a:spcBef>
                <a:spcPts val="0"/>
              </a:spcBef>
              <a:spcAft>
                <a:spcPts val="0"/>
              </a:spcAft>
            </a:pPr>
            <a:r>
              <a:rPr lang="en-US" altLang="zh-CN" sz="2400"/>
              <a:t>        </a:t>
            </a:r>
            <a:r>
              <a:rPr lang="zh-CN" altLang="en-US" sz="2400">
                <a:sym typeface="+mn-ea"/>
              </a:rPr>
              <a:t>组建一支思想好、专业精、懂科技、作风硬的科普队伍，</a:t>
            </a:r>
            <a:r>
              <a:rPr lang="zh-CN" altLang="en-US" sz="2400"/>
              <a:t>社教部的讲解员们既是展览的解说员，又是活动的辅导员，博物馆将根据他们的优势和特长，进行专题研究做活动、开办讲座做普及等工作，进一步拓宽科普工作。同时，吸纳学有专长、热心科普的社会公众加入志愿者科普团队，有助于让更多的公众关注科学、关注博物馆文物的发展。</a:t>
            </a:r>
            <a:endParaRPr lang="zh-CN" altLang="en-US" sz="2400"/>
          </a:p>
          <a:p>
            <a:pPr algn="just">
              <a:lnSpc>
                <a:spcPct val="120000"/>
              </a:lnSpc>
              <a:spcBef>
                <a:spcPts val="0"/>
              </a:spcBef>
              <a:spcAft>
                <a:spcPts val="0"/>
              </a:spcAft>
            </a:pPr>
            <a:endParaRPr lang="zh-CN" altLang="en-US" sz="240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7" presetClass="entr" presetSubtype="10" fill="hold" grpId="0" nodeType="withEffect">
                                  <p:stCondLst>
                                    <p:cond delay="170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5984" y="1599563"/>
            <a:ext cx="9858444" cy="4399915"/>
          </a:xfrm>
          <a:prstGeom prst="rect">
            <a:avLst/>
          </a:prstGeom>
          <a:noFill/>
        </p:spPr>
        <p:txBody>
          <a:bodyPr wrap="square" rtlCol="0">
            <a:spAutoFit/>
          </a:bodyPr>
          <a:lstStyle/>
          <a:p>
            <a:pPr algn="just"/>
            <a:r>
              <a:rPr lang="en-US" altLang="zh-CN" sz="2800" dirty="0" smtClean="0"/>
              <a:t>        2017</a:t>
            </a:r>
            <a:r>
              <a:rPr lang="zh-CN" altLang="en-US" sz="2800" dirty="0" smtClean="0"/>
              <a:t>年，</a:t>
            </a:r>
            <a:r>
              <a:rPr lang="zh-CN" altLang="en-US" sz="2800" b="1" dirty="0" smtClean="0">
                <a:solidFill>
                  <a:srgbClr val="FF0000"/>
                </a:solidFill>
              </a:rPr>
              <a:t>十九大报告指出，加强国家创新体系建设，强化战略科技力量。</a:t>
            </a:r>
            <a:r>
              <a:rPr lang="zh-CN" altLang="en-US" sz="2800" dirty="0" smtClean="0"/>
              <a:t>创新是引领发展的第一动力，是建设现代化经济体系的战略支撑。“不积细流，无以成江海”。深入实施创新驱动发展战略，促进科技与教育、文化等有机结合，为广大人民群众提供优质便捷的科普服务，关键靠科技创新，</a:t>
            </a:r>
            <a:r>
              <a:rPr lang="zh-CN" altLang="en-US" sz="2800" b="1" dirty="0" smtClean="0">
                <a:solidFill>
                  <a:srgbClr val="FF0000"/>
                </a:solidFill>
              </a:rPr>
              <a:t>基础在于科普工作</a:t>
            </a:r>
            <a:r>
              <a:rPr lang="zh-CN" altLang="en-US" sz="2800" dirty="0" smtClean="0"/>
              <a:t>。省博物馆在今后高度 重视博物馆的科普教育，认真研究博物馆科普的内容和规律，</a:t>
            </a:r>
            <a:r>
              <a:rPr lang="zh-CN" altLang="en-US" sz="2800" b="1" dirty="0" smtClean="0">
                <a:solidFill>
                  <a:srgbClr val="FF0000"/>
                </a:solidFill>
              </a:rPr>
              <a:t>改进科普方法，增强科普效果，将博物馆文化和科学潮流碰撞的魅力，更进一步的走进当代、走近百姓。</a:t>
            </a:r>
            <a:endParaRPr lang="en-US" altLang="zh-CN" sz="2800" b="1" dirty="0" smtClean="0">
              <a:solidFill>
                <a:srgbClr val="FF0000"/>
              </a:solidFill>
            </a:endParaRPr>
          </a:p>
          <a:p>
            <a:pPr algn="just"/>
            <a:endParaRPr lang="zh-CN" altLang="en-US" sz="2800" dirty="0" smtClean="0"/>
          </a:p>
        </p:txBody>
      </p:sp>
    </p:spTree>
  </p:cSld>
  <p:clrMapOvr>
    <a:masterClrMapping/>
  </p:clrMapOvr>
  <p:transition spd="slow" advClick="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3187898" y="2793122"/>
            <a:ext cx="8394322" cy="707886"/>
          </a:xfrm>
          <a:prstGeom prst="rect">
            <a:avLst/>
          </a:prstGeom>
          <a:noFill/>
        </p:spPr>
        <p:txBody>
          <a:bodyPr wrap="square" rtlCol="0">
            <a:spAutoFit/>
          </a:bodyPr>
          <a:lstStyle/>
          <a:p>
            <a:pPr algn="r"/>
            <a:r>
              <a:rPr lang="en-US" altLang="zh-CN" sz="4000" b="1" dirty="0">
                <a:solidFill>
                  <a:schemeClr val="bg1"/>
                </a:solidFill>
                <a:latin typeface="+mj-ea"/>
                <a:ea typeface="+mj-ea"/>
              </a:rPr>
              <a:t>THANK YOU FOR WATCH</a:t>
            </a:r>
            <a:endParaRPr lang="zh-CN" altLang="en-US" sz="3200" b="1" dirty="0">
              <a:solidFill>
                <a:schemeClr val="bg1"/>
              </a:solidFill>
              <a:latin typeface="+mj-ea"/>
              <a:ea typeface="+mj-ea"/>
            </a:endParaRPr>
          </a:p>
        </p:txBody>
      </p:sp>
      <p:sp>
        <p:nvSpPr>
          <p:cNvPr id="29" name="文本框 28"/>
          <p:cNvSpPr txBox="1"/>
          <p:nvPr/>
        </p:nvSpPr>
        <p:spPr>
          <a:xfrm>
            <a:off x="6595273" y="1768011"/>
            <a:ext cx="4972542" cy="1200329"/>
          </a:xfrm>
          <a:prstGeom prst="rect">
            <a:avLst/>
          </a:prstGeom>
          <a:noFill/>
        </p:spPr>
        <p:txBody>
          <a:bodyPr wrap="square" rtlCol="0">
            <a:spAutoFit/>
          </a:bodyPr>
          <a:lstStyle/>
          <a:p>
            <a:pPr algn="r"/>
            <a:r>
              <a:rPr lang="zh-CN" altLang="en-US" sz="7200" b="1" dirty="0" smtClean="0">
                <a:solidFill>
                  <a:schemeClr val="bg1"/>
                </a:solidFill>
                <a:latin typeface="+mj-ea"/>
                <a:ea typeface="+mj-ea"/>
              </a:rPr>
              <a:t>谢谢观看</a:t>
            </a:r>
            <a:r>
              <a:rPr lang="en-US" altLang="zh-CN" sz="7200" b="1" dirty="0" smtClean="0">
                <a:solidFill>
                  <a:schemeClr val="bg1"/>
                </a:solidFill>
                <a:latin typeface="+mj-ea"/>
                <a:ea typeface="+mj-ea"/>
              </a:rPr>
              <a:t> </a:t>
            </a:r>
            <a:endParaRPr lang="en-US" altLang="zh-CN" sz="7200" b="1" dirty="0">
              <a:solidFill>
                <a:schemeClr val="bg1"/>
              </a:solidFill>
              <a:latin typeface="+mj-ea"/>
              <a:ea typeface="+mj-ea"/>
            </a:endParaRPr>
          </a:p>
        </p:txBody>
      </p:sp>
      <p:pic>
        <p:nvPicPr>
          <p:cNvPr id="8" name="Picture 2" descr="C:\Users\Administrator\Desktop\qrcode_for_gh_94430dbc0382_258.jpg"/>
          <p:cNvPicPr>
            <a:picLocks noChangeAspect="1" noChangeArrowheads="1"/>
          </p:cNvPicPr>
          <p:nvPr/>
        </p:nvPicPr>
        <p:blipFill>
          <a:blip r:embed="rId1"/>
          <a:srcRect/>
          <a:stretch>
            <a:fillRect/>
          </a:stretch>
        </p:blipFill>
        <p:spPr bwMode="auto">
          <a:xfrm>
            <a:off x="665918" y="1357298"/>
            <a:ext cx="3929090" cy="3929090"/>
          </a:xfrm>
          <a:prstGeom prst="rect">
            <a:avLst/>
          </a:prstGeom>
          <a:noFill/>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400"/>
                                        <p:tgtEl>
                                          <p:spTgt spid="29"/>
                                        </p:tgtEl>
                                      </p:cBhvr>
                                    </p:animEffect>
                                  </p:childTnLst>
                                </p:cTn>
                              </p:par>
                            </p:childTnLst>
                          </p:cTn>
                        </p:par>
                        <p:par>
                          <p:cTn id="8" fill="hold">
                            <p:stCondLst>
                              <p:cond delay="1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p:cTn id="11"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619564" cy="706090"/>
          </a:xfrm>
        </p:spPr>
        <p:txBody>
          <a:bodyPr>
            <a:normAutofit/>
          </a:bodyPr>
          <a:lstStyle/>
          <a:p>
            <a:r>
              <a:rPr lang="zh-CN" altLang="en-US" sz="2800" dirty="0" smtClean="0"/>
              <a:t>习近平总书记指出：建设世界科技强国</a:t>
            </a:r>
            <a:endParaRPr lang="zh-CN" altLang="en-US" sz="2800" dirty="0"/>
          </a:p>
        </p:txBody>
      </p:sp>
      <p:sp>
        <p:nvSpPr>
          <p:cNvPr id="23" name="TextBox 22"/>
          <p:cNvSpPr txBox="1"/>
          <p:nvPr/>
        </p:nvSpPr>
        <p:spPr>
          <a:xfrm>
            <a:off x="435610" y="1433195"/>
            <a:ext cx="4867275" cy="4521835"/>
          </a:xfrm>
          <a:prstGeom prst="rect">
            <a:avLst/>
          </a:prstGeom>
          <a:noFill/>
        </p:spPr>
        <p:txBody>
          <a:bodyPr wrap="square" rtlCol="0">
            <a:spAutoFit/>
          </a:bodyPr>
          <a:lstStyle/>
          <a:p>
            <a:pPr indent="467995" algn="just" fontAlgn="auto">
              <a:lnSpc>
                <a:spcPct val="120000"/>
              </a:lnSpc>
              <a:spcBef>
                <a:spcPts val="0"/>
              </a:spcBef>
              <a:spcAft>
                <a:spcPts val="0"/>
              </a:spcAft>
            </a:pPr>
            <a:r>
              <a:rPr lang="zh-CN" altLang="en-US" sz="2400" dirty="0" smtClean="0">
                <a:latin typeface="+mn-ea"/>
              </a:rPr>
              <a:t>“在我国发展新的历史起点上，把科技创新摆在更加重要位置，吹响建设世界科技强国的号角。”习近平总书记在全国科技创新大会、两院院士大会和中国科协第九次全国代表大会上发表的重要讲话中指出：</a:t>
            </a:r>
            <a:r>
              <a:rPr lang="zh-CN" altLang="en-US" sz="2400" b="1" dirty="0" smtClean="0">
                <a:solidFill>
                  <a:srgbClr val="FF0000"/>
                </a:solidFill>
                <a:latin typeface="+mn-ea"/>
              </a:rPr>
              <a:t>科技是国之利器，国家赖之以强，企业赖之以赢，人民生活赖之以好。中国要强，中国人民生活要好，必须有强大科技。</a:t>
            </a:r>
            <a:endParaRPr lang="zh-CN" altLang="en-US" sz="2400" b="1" dirty="0" smtClean="0">
              <a:solidFill>
                <a:srgbClr val="FF0000"/>
              </a:solidFill>
              <a:latin typeface="+mn-ea"/>
            </a:endParaRPr>
          </a:p>
        </p:txBody>
      </p:sp>
      <p:pic>
        <p:nvPicPr>
          <p:cNvPr id="6146" name="Picture 2" descr="C:\Users\Administrator\Desktop\讲解\微信图片_20171210183630.png"/>
          <p:cNvPicPr>
            <a:picLocks noChangeAspect="1" noChangeArrowheads="1"/>
          </p:cNvPicPr>
          <p:nvPr/>
        </p:nvPicPr>
        <p:blipFill>
          <a:blip r:embed="rId1"/>
          <a:srcRect l="4421" t="43742" r="3791" b="29763"/>
          <a:stretch>
            <a:fillRect/>
          </a:stretch>
        </p:blipFill>
        <p:spPr bwMode="auto">
          <a:xfrm>
            <a:off x="5738016" y="1999678"/>
            <a:ext cx="6000792" cy="3079354"/>
          </a:xfrm>
          <a:prstGeom prst="rect">
            <a:avLst/>
          </a:prstGeom>
          <a:noFill/>
        </p:spPr>
      </p:pic>
    </p:spTree>
  </p:cSld>
  <p:clrMapOvr>
    <a:masterClrMapping/>
  </p:clrMapOvr>
  <p:transition spd="slow" advClick="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619564" cy="706090"/>
          </a:xfrm>
        </p:spPr>
        <p:txBody>
          <a:bodyPr>
            <a:normAutofit/>
          </a:bodyPr>
          <a:lstStyle/>
          <a:p>
            <a:r>
              <a:rPr lang="en-US" altLang="zh-CN" sz="2800" dirty="0" smtClean="0"/>
              <a:t>《</a:t>
            </a:r>
            <a:r>
              <a:rPr lang="zh-CN" altLang="en-US" sz="2800" dirty="0" smtClean="0"/>
              <a:t>推动共建丝绸之路经济带和</a:t>
            </a:r>
            <a:r>
              <a:rPr lang="en-US" altLang="zh-CN" sz="2800" dirty="0" smtClean="0"/>
              <a:t>21</a:t>
            </a:r>
            <a:r>
              <a:rPr lang="zh-CN" altLang="en-US" sz="2800" dirty="0" smtClean="0"/>
              <a:t>世纪海上丝绸之路的愿景与行动</a:t>
            </a:r>
            <a:r>
              <a:rPr lang="en-US" altLang="zh-CN" sz="2800" dirty="0" smtClean="0"/>
              <a:t>》</a:t>
            </a:r>
            <a:endParaRPr lang="zh-CN" altLang="en-US" sz="2800" dirty="0"/>
          </a:p>
        </p:txBody>
      </p:sp>
      <p:pic>
        <p:nvPicPr>
          <p:cNvPr id="22" name="Picture 2" descr="C:\Users\Administrator\Desktop\timg.png"/>
          <p:cNvPicPr>
            <a:picLocks noChangeAspect="1" noChangeArrowheads="1"/>
          </p:cNvPicPr>
          <p:nvPr/>
        </p:nvPicPr>
        <p:blipFill>
          <a:blip r:embed="rId1" cstate="print"/>
          <a:srcRect/>
          <a:stretch>
            <a:fillRect/>
          </a:stretch>
        </p:blipFill>
        <p:spPr bwMode="auto">
          <a:xfrm>
            <a:off x="5809454" y="1571612"/>
            <a:ext cx="6072230" cy="3787199"/>
          </a:xfrm>
          <a:prstGeom prst="rect">
            <a:avLst/>
          </a:prstGeom>
          <a:noFill/>
        </p:spPr>
      </p:pic>
      <p:sp>
        <p:nvSpPr>
          <p:cNvPr id="23" name="TextBox 22"/>
          <p:cNvSpPr txBox="1"/>
          <p:nvPr/>
        </p:nvSpPr>
        <p:spPr>
          <a:xfrm>
            <a:off x="451604" y="1500174"/>
            <a:ext cx="5286412" cy="4194810"/>
          </a:xfrm>
          <a:prstGeom prst="rect">
            <a:avLst/>
          </a:prstGeom>
          <a:noFill/>
        </p:spPr>
        <p:txBody>
          <a:bodyPr wrap="square" rtlCol="0">
            <a:spAutoFit/>
          </a:bodyPr>
          <a:lstStyle/>
          <a:p>
            <a:pPr indent="575945" algn="just" fontAlgn="auto">
              <a:lnSpc>
                <a:spcPts val="3200"/>
              </a:lnSpc>
            </a:pPr>
            <a:r>
              <a:rPr lang="en-US" altLang="zh-CN" sz="2400" dirty="0" smtClean="0">
                <a:solidFill>
                  <a:schemeClr val="tx1"/>
                </a:solidFill>
                <a:latin typeface="+mn-ea"/>
              </a:rPr>
              <a:t>2000</a:t>
            </a:r>
            <a:r>
              <a:rPr lang="zh-CN" altLang="en-US" sz="2400" dirty="0" smtClean="0">
                <a:solidFill>
                  <a:schemeClr val="tx1"/>
                </a:solidFill>
                <a:latin typeface="+mn-ea"/>
              </a:rPr>
              <a:t>多年前，亚欧大陆上勤劳勇敢的人民，探索出多条连接亚欧非几大文明的贸易和人文交流通路，后人将其统称为</a:t>
            </a:r>
            <a:r>
              <a:rPr lang="zh-CN" altLang="en-US" sz="2400" b="1" dirty="0" smtClean="0">
                <a:solidFill>
                  <a:srgbClr val="FF0000"/>
                </a:solidFill>
                <a:latin typeface="+mn-ea"/>
              </a:rPr>
              <a:t>“丝绸之路”</a:t>
            </a:r>
            <a:r>
              <a:rPr lang="zh-CN" altLang="en-US" sz="2400" dirty="0" smtClean="0">
                <a:solidFill>
                  <a:schemeClr val="tx1"/>
                </a:solidFill>
                <a:latin typeface="+mn-ea"/>
              </a:rPr>
              <a:t>。</a:t>
            </a:r>
            <a:endParaRPr lang="zh-CN" altLang="en-US" sz="2400" dirty="0" smtClean="0">
              <a:solidFill>
                <a:schemeClr val="tx1"/>
              </a:solidFill>
              <a:latin typeface="+mn-ea"/>
            </a:endParaRPr>
          </a:p>
          <a:p>
            <a:pPr indent="575945" algn="just" fontAlgn="auto">
              <a:lnSpc>
                <a:spcPts val="3200"/>
              </a:lnSpc>
            </a:pPr>
            <a:r>
              <a:rPr lang="zh-CN" altLang="en-US" sz="2400" dirty="0" smtClean="0">
                <a:solidFill>
                  <a:schemeClr val="tx1"/>
                </a:solidFill>
                <a:latin typeface="+mn-ea"/>
              </a:rPr>
              <a:t>千百年来，</a:t>
            </a:r>
            <a:r>
              <a:rPr lang="zh-CN" altLang="en-US" sz="2400" b="1" dirty="0" smtClean="0">
                <a:solidFill>
                  <a:srgbClr val="FF0000"/>
                </a:solidFill>
                <a:latin typeface="+mn-ea"/>
              </a:rPr>
              <a:t>“和平合作、开放包容、互学互鉴、互利共赢”的丝绸之路精神薪火相传</a:t>
            </a:r>
            <a:r>
              <a:rPr lang="zh-CN" altLang="en-US" sz="2400" dirty="0" smtClean="0">
                <a:solidFill>
                  <a:schemeClr val="tx1"/>
                </a:solidFill>
                <a:latin typeface="+mn-ea"/>
              </a:rPr>
              <a:t>，推进了人类文明进步，是促进沿线各国繁荣发展的重要纽带，是东西方交流合作的象征，是世界各国共有的</a:t>
            </a:r>
            <a:r>
              <a:rPr lang="zh-CN" altLang="en-US" sz="2400" b="1" dirty="0" smtClean="0">
                <a:solidFill>
                  <a:srgbClr val="FF0000"/>
                </a:solidFill>
                <a:latin typeface="+mn-ea"/>
              </a:rPr>
              <a:t>历史文化遗产</a:t>
            </a:r>
            <a:r>
              <a:rPr lang="zh-CN" altLang="en-US" sz="2400" dirty="0" smtClean="0">
                <a:solidFill>
                  <a:schemeClr val="tx1"/>
                </a:solidFill>
                <a:latin typeface="+mn-ea"/>
              </a:rPr>
              <a:t>。</a:t>
            </a:r>
            <a:endParaRPr lang="zh-CN" altLang="en-US" sz="2400" dirty="0" smtClean="0">
              <a:solidFill>
                <a:schemeClr val="tx1"/>
              </a:solidFill>
              <a:latin typeface="+mn-ea"/>
            </a:endParaRPr>
          </a:p>
        </p:txBody>
      </p:sp>
    </p:spTree>
  </p:cSld>
  <p:clrMapOvr>
    <a:masterClrMapping/>
  </p:clrMapOvr>
  <p:transition spd="slow" advClick="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619564" cy="706090"/>
          </a:xfrm>
        </p:spPr>
        <p:txBody>
          <a:bodyPr>
            <a:normAutofit/>
          </a:bodyPr>
          <a:lstStyle/>
          <a:p>
            <a:r>
              <a:rPr lang="zh-CN" altLang="en-US" sz="2800" dirty="0" smtClean="0">
                <a:latin typeface="+mn-ea"/>
              </a:rPr>
              <a:t>丝绸之路经济带的黄金段</a:t>
            </a:r>
            <a:r>
              <a:rPr lang="en-US" altLang="zh-CN" sz="2800" dirty="0" smtClean="0">
                <a:latin typeface="+mn-ea"/>
              </a:rPr>
              <a:t>——</a:t>
            </a:r>
            <a:r>
              <a:rPr lang="zh-CN" altLang="en-US" sz="2800" dirty="0" smtClean="0">
                <a:latin typeface="+mn-ea"/>
              </a:rPr>
              <a:t>甘肃</a:t>
            </a:r>
            <a:endParaRPr lang="zh-CN" altLang="en-US" sz="2800" dirty="0"/>
          </a:p>
        </p:txBody>
      </p:sp>
      <p:sp>
        <p:nvSpPr>
          <p:cNvPr id="23" name="TextBox 22"/>
          <p:cNvSpPr txBox="1"/>
          <p:nvPr/>
        </p:nvSpPr>
        <p:spPr>
          <a:xfrm>
            <a:off x="308728" y="1536369"/>
            <a:ext cx="4071966" cy="4150360"/>
          </a:xfrm>
          <a:prstGeom prst="rect">
            <a:avLst/>
          </a:prstGeom>
          <a:noFill/>
        </p:spPr>
        <p:txBody>
          <a:bodyPr wrap="square" rtlCol="0">
            <a:spAutoFit/>
          </a:bodyPr>
          <a:lstStyle/>
          <a:p>
            <a:pPr indent="539750" algn="just" fontAlgn="auto">
              <a:lnSpc>
                <a:spcPct val="110000"/>
              </a:lnSpc>
              <a:spcBef>
                <a:spcPts val="0"/>
              </a:spcBef>
              <a:spcAft>
                <a:spcPts val="0"/>
              </a:spcAft>
            </a:pPr>
            <a:r>
              <a:rPr lang="zh-CN" altLang="en-US" sz="2400" dirty="0" smtClean="0">
                <a:solidFill>
                  <a:schemeClr val="tx1"/>
                </a:solidFill>
                <a:latin typeface="+mn-ea"/>
              </a:rPr>
              <a:t>进入</a:t>
            </a:r>
            <a:r>
              <a:rPr lang="en-US" altLang="zh-CN" sz="2400" dirty="0" smtClean="0">
                <a:solidFill>
                  <a:schemeClr val="tx1"/>
                </a:solidFill>
                <a:latin typeface="+mn-ea"/>
              </a:rPr>
              <a:t>21</a:t>
            </a:r>
            <a:r>
              <a:rPr lang="zh-CN" altLang="en-US" sz="2400" dirty="0" smtClean="0">
                <a:solidFill>
                  <a:schemeClr val="tx1"/>
                </a:solidFill>
                <a:latin typeface="+mn-ea"/>
              </a:rPr>
              <a:t>世纪，在以和平、发展、合作、共赢为主题的新时代，面对复苏乏力的全球经济形势，纷繁复杂的国际和地区局面，传承和弘扬丝绸之路精神更显重要和珍贵。作为</a:t>
            </a:r>
            <a:r>
              <a:rPr lang="zh-CN" altLang="en-US" sz="2400" b="1" dirty="0" smtClean="0">
                <a:solidFill>
                  <a:srgbClr val="FF0000"/>
                </a:solidFill>
                <a:latin typeface="+mn-ea"/>
              </a:rPr>
              <a:t>“丝绸之路经济带的黄金段”</a:t>
            </a:r>
            <a:r>
              <a:rPr lang="zh-CN" altLang="en-US" sz="2400" dirty="0" smtClean="0">
                <a:solidFill>
                  <a:schemeClr val="tx1"/>
                </a:solidFill>
                <a:latin typeface="+mn-ea"/>
              </a:rPr>
              <a:t>重要省份</a:t>
            </a:r>
            <a:r>
              <a:rPr lang="en-US" altLang="zh-CN" sz="2400" dirty="0" smtClean="0">
                <a:solidFill>
                  <a:schemeClr val="tx1"/>
                </a:solidFill>
                <a:latin typeface="+mn-ea"/>
              </a:rPr>
              <a:t>——</a:t>
            </a:r>
            <a:r>
              <a:rPr lang="zh-CN" altLang="en-US" sz="2400" b="1" dirty="0" smtClean="0">
                <a:solidFill>
                  <a:srgbClr val="FF0000"/>
                </a:solidFill>
                <a:latin typeface="+mn-ea"/>
              </a:rPr>
              <a:t>甘肃</a:t>
            </a:r>
            <a:r>
              <a:rPr lang="zh-CN" altLang="en-US" sz="2400" dirty="0" smtClean="0">
                <a:solidFill>
                  <a:schemeClr val="tx1"/>
                </a:solidFill>
                <a:latin typeface="+mn-ea"/>
              </a:rPr>
              <a:t>，</a:t>
            </a:r>
            <a:r>
              <a:rPr lang="zh-CN" altLang="en-US" sz="2400" b="1" dirty="0" smtClean="0">
                <a:solidFill>
                  <a:srgbClr val="FF0000"/>
                </a:solidFill>
              </a:rPr>
              <a:t>成为了与丝绸之路沿线国家交流合作的重要平台</a:t>
            </a:r>
            <a:r>
              <a:rPr lang="zh-CN" altLang="en-US" sz="2400" dirty="0" smtClean="0">
                <a:solidFill>
                  <a:schemeClr val="tx1"/>
                </a:solidFill>
              </a:rPr>
              <a:t>。</a:t>
            </a:r>
            <a:endParaRPr lang="zh-CN" altLang="en-US" sz="2400" dirty="0" smtClean="0">
              <a:solidFill>
                <a:schemeClr val="tx1"/>
              </a:solidFill>
              <a:latin typeface="+mn-ea"/>
            </a:endParaRPr>
          </a:p>
        </p:txBody>
      </p:sp>
      <p:pic>
        <p:nvPicPr>
          <p:cNvPr id="1027" name="Picture 3" descr="C:\Users\Administrator\Desktop\timg (1).png"/>
          <p:cNvPicPr>
            <a:picLocks noChangeAspect="1" noChangeArrowheads="1"/>
          </p:cNvPicPr>
          <p:nvPr/>
        </p:nvPicPr>
        <p:blipFill>
          <a:blip r:embed="rId1"/>
          <a:srcRect/>
          <a:stretch>
            <a:fillRect/>
          </a:stretch>
        </p:blipFill>
        <p:spPr bwMode="auto">
          <a:xfrm>
            <a:off x="4361171" y="1000108"/>
            <a:ext cx="7520513" cy="5452372"/>
          </a:xfrm>
          <a:prstGeom prst="rect">
            <a:avLst/>
          </a:prstGeom>
          <a:noFill/>
        </p:spPr>
      </p:pic>
    </p:spTree>
  </p:cSld>
  <p:clrMapOvr>
    <a:masterClrMapping/>
  </p:clrMapOvr>
  <p:transition spd="slow" advClick="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072758" cy="706090"/>
          </a:xfrm>
        </p:spPr>
        <p:txBody>
          <a:bodyPr>
            <a:normAutofit/>
          </a:bodyPr>
          <a:lstStyle/>
          <a:p>
            <a:r>
              <a:rPr lang="zh-CN" altLang="en-US" dirty="0" smtClean="0">
                <a:sym typeface="+mn-ea"/>
              </a:rPr>
              <a:t>甘肃省规模较大的综合性博物馆</a:t>
            </a:r>
            <a:r>
              <a:rPr lang="en-US" altLang="zh-CN" dirty="0" smtClean="0">
                <a:sym typeface="+mn-ea"/>
              </a:rPr>
              <a:t>——</a:t>
            </a:r>
            <a:r>
              <a:rPr lang="zh-CN" altLang="en-US" dirty="0" smtClean="0"/>
              <a:t>甘肃省博物馆</a:t>
            </a:r>
            <a:endParaRPr lang="zh-CN" altLang="en-US" dirty="0"/>
          </a:p>
        </p:txBody>
      </p:sp>
      <p:pic>
        <p:nvPicPr>
          <p:cNvPr id="2050" name="Picture 2" descr="C:\Users\Administrator\Desktop\timg (2).jpg"/>
          <p:cNvPicPr>
            <a:picLocks noChangeAspect="1" noChangeArrowheads="1"/>
          </p:cNvPicPr>
          <p:nvPr/>
        </p:nvPicPr>
        <p:blipFill>
          <a:blip r:embed="rId1" cstate="print"/>
          <a:srcRect/>
          <a:stretch>
            <a:fillRect/>
          </a:stretch>
        </p:blipFill>
        <p:spPr bwMode="auto">
          <a:xfrm>
            <a:off x="237290" y="1214423"/>
            <a:ext cx="8001056" cy="5000660"/>
          </a:xfrm>
          <a:prstGeom prst="rect">
            <a:avLst/>
          </a:prstGeom>
          <a:noFill/>
        </p:spPr>
      </p:pic>
      <p:sp>
        <p:nvSpPr>
          <p:cNvPr id="4" name="TextBox 3"/>
          <p:cNvSpPr txBox="1"/>
          <p:nvPr/>
        </p:nvSpPr>
        <p:spPr>
          <a:xfrm>
            <a:off x="8381222" y="1225689"/>
            <a:ext cx="3500462" cy="4925695"/>
          </a:xfrm>
          <a:prstGeom prst="rect">
            <a:avLst/>
          </a:prstGeom>
          <a:noFill/>
        </p:spPr>
        <p:txBody>
          <a:bodyPr wrap="square" rtlCol="0">
            <a:spAutoFit/>
          </a:bodyPr>
          <a:lstStyle/>
          <a:p>
            <a:pPr indent="539750" algn="just" fontAlgn="auto">
              <a:lnSpc>
                <a:spcPct val="110000"/>
              </a:lnSpc>
              <a:spcBef>
                <a:spcPts val="0"/>
              </a:spcBef>
              <a:spcAft>
                <a:spcPts val="0"/>
              </a:spcAft>
            </a:pPr>
            <a:r>
              <a:rPr lang="zh-CN" altLang="en-US" sz="2200" dirty="0" smtClean="0"/>
              <a:t>这个平面呈“山”字型的建筑物就是</a:t>
            </a:r>
            <a:r>
              <a:rPr lang="zh-CN" altLang="en-US" sz="2200" b="1" dirty="0" smtClean="0">
                <a:solidFill>
                  <a:srgbClr val="FF0000"/>
                </a:solidFill>
                <a:sym typeface="+mn-ea"/>
              </a:rPr>
              <a:t>甘肃省规模较大的综合性博物馆</a:t>
            </a:r>
            <a:r>
              <a:rPr lang="en-US" altLang="zh-CN" sz="2200" b="1" dirty="0" smtClean="0">
                <a:solidFill>
                  <a:srgbClr val="FF0000"/>
                </a:solidFill>
                <a:sym typeface="+mn-ea"/>
              </a:rPr>
              <a:t>——</a:t>
            </a:r>
            <a:r>
              <a:rPr lang="zh-CN" altLang="en-US" sz="2200" b="1" dirty="0" smtClean="0">
                <a:solidFill>
                  <a:srgbClr val="FF0000"/>
                </a:solidFill>
              </a:rPr>
              <a:t>甘肃省博物馆，</a:t>
            </a:r>
            <a:r>
              <a:rPr lang="zh-CN" altLang="en-US" sz="2200" dirty="0" smtClean="0">
                <a:sym typeface="+mn-ea"/>
              </a:rPr>
              <a:t>建于</a:t>
            </a:r>
            <a:r>
              <a:rPr lang="en-US" altLang="zh-CN" sz="2200" dirty="0" smtClean="0">
                <a:sym typeface="+mn-ea"/>
              </a:rPr>
              <a:t>1956</a:t>
            </a:r>
            <a:r>
              <a:rPr lang="zh-CN" altLang="en-US" sz="2200" dirty="0" smtClean="0">
                <a:sym typeface="+mn-ea"/>
              </a:rPr>
              <a:t>年，</a:t>
            </a:r>
            <a:r>
              <a:rPr lang="zh-CN" altLang="en-US" sz="2200" dirty="0" smtClean="0"/>
              <a:t>展览大楼建筑总面积</a:t>
            </a:r>
            <a:r>
              <a:rPr lang="en-US" altLang="zh-CN" sz="2200" dirty="0" smtClean="0"/>
              <a:t>2.85</a:t>
            </a:r>
            <a:r>
              <a:rPr lang="zh-CN" altLang="en-US" sz="2200" dirty="0" smtClean="0"/>
              <a:t>万平方米，展厅</a:t>
            </a:r>
            <a:r>
              <a:rPr lang="en-US" altLang="zh-CN" sz="2200" dirty="0" smtClean="0"/>
              <a:t>18</a:t>
            </a:r>
            <a:r>
              <a:rPr lang="zh-CN" altLang="en-US" sz="2200" dirty="0" smtClean="0"/>
              <a:t>个。</a:t>
            </a:r>
            <a:r>
              <a:rPr lang="zh-CN" altLang="en-US" sz="2200" b="1" dirty="0" smtClean="0">
                <a:solidFill>
                  <a:srgbClr val="FF0000"/>
                </a:solidFill>
              </a:rPr>
              <a:t>省博物馆已经成为向公众，开展科普宣传、教育的主要阵地。先后被评选为全国爱国主义教育基地和全国科普教育基地。</a:t>
            </a:r>
            <a:r>
              <a:rPr lang="en-US" altLang="zh-CN" sz="2200" dirty="0" smtClean="0"/>
              <a:t>2012</a:t>
            </a:r>
            <a:r>
              <a:rPr lang="zh-CN" altLang="en-US" sz="2200" dirty="0" smtClean="0"/>
              <a:t>年底，甘肃省博物馆荣升国家一级博物馆。</a:t>
            </a:r>
            <a:endParaRPr lang="zh-CN" altLang="en-US" sz="2200" dirty="0" smtClean="0"/>
          </a:p>
        </p:txBody>
      </p:sp>
    </p:spTree>
  </p:cSld>
  <p:clrMapOvr>
    <a:masterClrMapping/>
  </p:clrMapOvr>
  <p:transition spd="slow" advClick="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072758" cy="706090"/>
          </a:xfrm>
        </p:spPr>
        <p:txBody>
          <a:bodyPr>
            <a:normAutofit/>
          </a:bodyPr>
          <a:lstStyle/>
          <a:p>
            <a:r>
              <a:rPr lang="zh-CN" altLang="en-US" dirty="0" smtClean="0"/>
              <a:t>甘肃省博物馆五大展览</a:t>
            </a:r>
            <a:endParaRPr lang="zh-CN" altLang="en-US" dirty="0"/>
          </a:p>
        </p:txBody>
      </p:sp>
      <p:grpSp>
        <p:nvGrpSpPr>
          <p:cNvPr id="5" name="Group 2464"/>
          <p:cNvGrpSpPr/>
          <p:nvPr/>
        </p:nvGrpSpPr>
        <p:grpSpPr>
          <a:xfrm>
            <a:off x="7881156" y="1714488"/>
            <a:ext cx="3143271" cy="528038"/>
            <a:chOff x="-2" y="0"/>
            <a:chExt cx="3143679" cy="528037"/>
          </a:xfrm>
        </p:grpSpPr>
        <p:grpSp>
          <p:nvGrpSpPr>
            <p:cNvPr id="6" name="Group 2462"/>
            <p:cNvGrpSpPr/>
            <p:nvPr/>
          </p:nvGrpSpPr>
          <p:grpSpPr>
            <a:xfrm>
              <a:off x="-2" y="0"/>
              <a:ext cx="528037" cy="528037"/>
              <a:chOff x="-1" y="-1"/>
              <a:chExt cx="528035" cy="528035"/>
            </a:xfrm>
          </p:grpSpPr>
          <p:sp>
            <p:nvSpPr>
              <p:cNvPr id="8" name="Shape 2460"/>
              <p:cNvSpPr/>
              <p:nvPr/>
            </p:nvSpPr>
            <p:spPr>
              <a:xfrm>
                <a:off x="-1" y="-1"/>
                <a:ext cx="528035" cy="528035"/>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b="1">
                    <a:latin typeface="+mj-lt"/>
                    <a:ea typeface="+mj-ea"/>
                    <a:cs typeface="+mj-cs"/>
                    <a:sym typeface="Source Sans Pro"/>
                  </a:defRPr>
                </a:pP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Shape 2461"/>
              <p:cNvSpPr/>
              <p:nvPr/>
            </p:nvSpPr>
            <p:spPr>
              <a:xfrm>
                <a:off x="0" y="72246"/>
                <a:ext cx="528034" cy="383541"/>
              </a:xfrm>
              <a:prstGeom prst="rect">
                <a:avLst/>
              </a:prstGeom>
              <a:noFill/>
              <a:ln w="12700" cap="flat">
                <a:noFill/>
                <a:miter lim="400000"/>
              </a:ln>
              <a:effectLst/>
            </p:spPr>
            <p:txBody>
              <a:bodyPr wrap="square" lIns="45719" tIns="45719" rIns="45719" bIns="45719" numCol="1" anchor="ctr">
                <a:spAutoFit/>
              </a:bodyPr>
              <a:lstStyle>
                <a:lvl1pPr algn="ctr">
                  <a:defRPr b="1">
                    <a:latin typeface="+mj-lt"/>
                    <a:ea typeface="+mj-ea"/>
                    <a:cs typeface="+mj-cs"/>
                    <a:sym typeface="Source Sans Pro"/>
                  </a:defRPr>
                </a:lvl1pPr>
              </a:lstStyle>
              <a:p>
                <a:pPr lvl="0">
                  <a:defRPr b="0">
                    <a:solidFill>
                      <a:srgbClr val="000000"/>
                    </a:solidFill>
                  </a:defRPr>
                </a:pPr>
                <a:r>
                  <a:rPr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Shape 2463"/>
            <p:cNvSpPr/>
            <p:nvPr/>
          </p:nvSpPr>
          <p:spPr>
            <a:xfrm>
              <a:off x="599476" y="72246"/>
              <a:ext cx="2544201" cy="400107"/>
            </a:xfrm>
            <a:prstGeom prst="rect">
              <a:avLst/>
            </a:prstGeom>
            <a:noFill/>
            <a:ln w="12700" cap="flat">
              <a:noFill/>
              <a:miter lim="400000"/>
            </a:ln>
            <a:effectLst/>
          </p:spPr>
          <p:txBody>
            <a:bodyPr wrap="square" lIns="45719" tIns="45719" rIns="45719" bIns="45719" numCol="1" anchor="t">
              <a:spAutoFit/>
            </a:bodyPr>
            <a:lstStyle>
              <a:lvl1pPr>
                <a:defRPr sz="1200">
                  <a:solidFill>
                    <a:srgbClr val="595C54"/>
                  </a:solidFill>
                </a:defRPr>
              </a:lvl1pPr>
            </a:lstStyle>
            <a:p>
              <a:pPr lvl="0">
                <a:defRPr sz="1800">
                  <a:solidFill>
                    <a:srgbClr val="000000"/>
                  </a:solidFill>
                </a:defRPr>
              </a:pP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甘肃丝绸之路文明展</a:t>
              </a:r>
              <a:endParaRPr sz="1400" b="1"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Group 2469"/>
          <p:cNvGrpSpPr/>
          <p:nvPr/>
        </p:nvGrpSpPr>
        <p:grpSpPr>
          <a:xfrm>
            <a:off x="7881156" y="2589605"/>
            <a:ext cx="2786082" cy="528036"/>
            <a:chOff x="-2" y="0"/>
            <a:chExt cx="2786443" cy="528034"/>
          </a:xfrm>
        </p:grpSpPr>
        <p:grpSp>
          <p:nvGrpSpPr>
            <p:cNvPr id="11" name="Group 2467"/>
            <p:cNvGrpSpPr/>
            <p:nvPr/>
          </p:nvGrpSpPr>
          <p:grpSpPr>
            <a:xfrm>
              <a:off x="-2" y="0"/>
              <a:ext cx="528037" cy="528034"/>
              <a:chOff x="-1" y="0"/>
              <a:chExt cx="528035" cy="528033"/>
            </a:xfrm>
          </p:grpSpPr>
          <p:sp>
            <p:nvSpPr>
              <p:cNvPr id="13" name="Shape 2465"/>
              <p:cNvSpPr/>
              <p:nvPr/>
            </p:nvSpPr>
            <p:spPr>
              <a:xfrm>
                <a:off x="-1" y="0"/>
                <a:ext cx="528035" cy="528033"/>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b="1">
                    <a:latin typeface="+mj-lt"/>
                    <a:ea typeface="+mj-ea"/>
                    <a:cs typeface="+mj-cs"/>
                    <a:sym typeface="Source Sans Pro"/>
                  </a:defRPr>
                </a:pP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Shape 2466"/>
              <p:cNvSpPr/>
              <p:nvPr/>
            </p:nvSpPr>
            <p:spPr>
              <a:xfrm>
                <a:off x="0" y="72246"/>
                <a:ext cx="528034" cy="383541"/>
              </a:xfrm>
              <a:prstGeom prst="rect">
                <a:avLst/>
              </a:prstGeom>
              <a:noFill/>
              <a:ln w="12700" cap="flat">
                <a:noFill/>
                <a:miter lim="400000"/>
              </a:ln>
              <a:effectLst/>
            </p:spPr>
            <p:txBody>
              <a:bodyPr wrap="square" lIns="45719" tIns="45719" rIns="45719" bIns="45719" numCol="1" anchor="ctr">
                <a:spAutoFit/>
              </a:bodyPr>
              <a:lstStyle>
                <a:lvl1pPr algn="ctr">
                  <a:defRPr b="1">
                    <a:latin typeface="+mj-lt"/>
                    <a:ea typeface="+mj-ea"/>
                    <a:cs typeface="+mj-cs"/>
                    <a:sym typeface="Source Sans Pro"/>
                  </a:defRPr>
                </a:lvl1pPr>
              </a:lstStyle>
              <a:p>
                <a:pPr lvl="0">
                  <a:defRPr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 name="Shape 2468"/>
            <p:cNvSpPr/>
            <p:nvPr/>
          </p:nvSpPr>
          <p:spPr>
            <a:xfrm>
              <a:off x="670927" y="53577"/>
              <a:ext cx="2115514" cy="400106"/>
            </a:xfrm>
            <a:prstGeom prst="rect">
              <a:avLst/>
            </a:prstGeom>
            <a:noFill/>
            <a:ln w="12700" cap="flat">
              <a:noFill/>
              <a:miter lim="400000"/>
            </a:ln>
            <a:effectLst/>
          </p:spPr>
          <p:txBody>
            <a:bodyPr wrap="square" lIns="45719" tIns="45719" rIns="45719" bIns="45719" numCol="1" anchor="t">
              <a:spAutoFit/>
            </a:bodyPr>
            <a:lstStyle>
              <a:lvl1pPr>
                <a:defRPr sz="1200">
                  <a:solidFill>
                    <a:srgbClr val="595C54"/>
                  </a:solidFill>
                </a:defRPr>
              </a:lvl1pPr>
            </a:lstStyle>
            <a:p>
              <a:pPr lvl="0">
                <a:defRPr sz="1800">
                  <a:solidFill>
                    <a:srgbClr val="000000"/>
                  </a:solidFill>
                </a:defRPr>
              </a:pPr>
              <a:r>
                <a:rPr lang="zh-CN" altLang="en-US" sz="20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甘肃彩陶展</a:t>
              </a:r>
              <a:endParaRPr sz="2000" b="1"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Group 2479"/>
          <p:cNvGrpSpPr/>
          <p:nvPr/>
        </p:nvGrpSpPr>
        <p:grpSpPr>
          <a:xfrm>
            <a:off x="7881156" y="3464719"/>
            <a:ext cx="3286148" cy="528038"/>
            <a:chOff x="-2" y="0"/>
            <a:chExt cx="3286574" cy="528037"/>
          </a:xfrm>
        </p:grpSpPr>
        <p:grpSp>
          <p:nvGrpSpPr>
            <p:cNvPr id="16" name="Group 2477"/>
            <p:cNvGrpSpPr/>
            <p:nvPr/>
          </p:nvGrpSpPr>
          <p:grpSpPr>
            <a:xfrm>
              <a:off x="-2" y="0"/>
              <a:ext cx="528037" cy="528037"/>
              <a:chOff x="-1" y="-1"/>
              <a:chExt cx="528035" cy="528035"/>
            </a:xfrm>
          </p:grpSpPr>
          <p:sp>
            <p:nvSpPr>
              <p:cNvPr id="18" name="Shape 2475"/>
              <p:cNvSpPr/>
              <p:nvPr/>
            </p:nvSpPr>
            <p:spPr>
              <a:xfrm>
                <a:off x="-1" y="-1"/>
                <a:ext cx="528035" cy="528035"/>
              </a:xfrm>
              <a:prstGeom prst="rect">
                <a:avLst/>
              </a:pr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b="1">
                    <a:latin typeface="+mj-lt"/>
                    <a:ea typeface="+mj-ea"/>
                    <a:cs typeface="+mj-cs"/>
                    <a:sym typeface="Source Sans Pro"/>
                  </a:defRPr>
                </a:pPr>
                <a:endParaRPr b="1">
                  <a:solidFill>
                    <a:srgbClr val="29A3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Shape 2476"/>
              <p:cNvSpPr/>
              <p:nvPr/>
            </p:nvSpPr>
            <p:spPr>
              <a:xfrm>
                <a:off x="0" y="72246"/>
                <a:ext cx="528034" cy="383541"/>
              </a:xfrm>
              <a:prstGeom prst="rect">
                <a:avLst/>
              </a:prstGeom>
              <a:noFill/>
              <a:ln w="12700" cap="flat">
                <a:noFill/>
                <a:miter lim="400000"/>
              </a:ln>
              <a:effectLst/>
            </p:spPr>
            <p:txBody>
              <a:bodyPr wrap="square" lIns="45719" tIns="45719" rIns="45719" bIns="45719" numCol="1" anchor="ctr">
                <a:spAutoFit/>
              </a:bodyPr>
              <a:lstStyle>
                <a:lvl1pPr algn="ctr">
                  <a:defRPr b="1">
                    <a:latin typeface="+mj-lt"/>
                    <a:ea typeface="+mj-ea"/>
                    <a:cs typeface="+mj-cs"/>
                    <a:sym typeface="Source Sans Pro"/>
                  </a:defRPr>
                </a:lvl1pPr>
              </a:lstStyle>
              <a:p>
                <a:pPr lvl="0">
                  <a:defRPr b="0">
                    <a:solidFill>
                      <a:srgbClr val="000000"/>
                    </a:solidFill>
                  </a:defRPr>
                </a:pPr>
                <a:r>
                  <a:rPr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a:t>
                </a:r>
                <a:r>
                  <a:rPr lang="en-US"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7" name="Shape 2478"/>
            <p:cNvSpPr/>
            <p:nvPr/>
          </p:nvSpPr>
          <p:spPr>
            <a:xfrm>
              <a:off x="670925" y="35719"/>
              <a:ext cx="2615647" cy="400107"/>
            </a:xfrm>
            <a:prstGeom prst="rect">
              <a:avLst/>
            </a:prstGeom>
            <a:noFill/>
            <a:ln w="12700" cap="flat">
              <a:noFill/>
              <a:miter lim="400000"/>
            </a:ln>
            <a:effectLst/>
          </p:spPr>
          <p:txBody>
            <a:bodyPr wrap="square" lIns="45719" tIns="45719" rIns="45719" bIns="45719" numCol="1" anchor="t">
              <a:spAutoFit/>
            </a:bodyPr>
            <a:lstStyle>
              <a:lvl1pPr>
                <a:defRPr sz="1200">
                  <a:solidFill>
                    <a:srgbClr val="595C54"/>
                  </a:solidFill>
                </a:defRPr>
              </a:lvl1pPr>
            </a:lstStyle>
            <a:p>
              <a:pPr lvl="0">
                <a:defRPr sz="1800">
                  <a:solidFill>
                    <a:srgbClr val="000000"/>
                  </a:solidFill>
                </a:defRPr>
              </a:pPr>
              <a:r>
                <a:rPr lang="zh-CN" altLang="en-US" sz="20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甘肃古生物化石展</a:t>
              </a:r>
              <a:endParaRPr sz="2000" b="1"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Group 2484"/>
          <p:cNvGrpSpPr/>
          <p:nvPr/>
        </p:nvGrpSpPr>
        <p:grpSpPr>
          <a:xfrm>
            <a:off x="7881157" y="4339836"/>
            <a:ext cx="3929089" cy="528035"/>
            <a:chOff x="-2" y="0"/>
            <a:chExt cx="3929599" cy="528034"/>
          </a:xfrm>
        </p:grpSpPr>
        <p:grpSp>
          <p:nvGrpSpPr>
            <p:cNvPr id="21" name="Group 2482"/>
            <p:cNvGrpSpPr/>
            <p:nvPr/>
          </p:nvGrpSpPr>
          <p:grpSpPr>
            <a:xfrm>
              <a:off x="-2" y="0"/>
              <a:ext cx="528037" cy="528034"/>
              <a:chOff x="-1" y="0"/>
              <a:chExt cx="528035" cy="528033"/>
            </a:xfrm>
          </p:grpSpPr>
          <p:sp>
            <p:nvSpPr>
              <p:cNvPr id="23" name="Shape 2480"/>
              <p:cNvSpPr/>
              <p:nvPr/>
            </p:nvSpPr>
            <p:spPr>
              <a:xfrm>
                <a:off x="-1" y="0"/>
                <a:ext cx="528035" cy="528033"/>
              </a:xfrm>
              <a:prstGeom prst="rect">
                <a:avLst/>
              </a:prstGeom>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b="1">
                    <a:latin typeface="+mj-lt"/>
                    <a:ea typeface="+mj-ea"/>
                    <a:cs typeface="+mj-cs"/>
                    <a:sym typeface="Source Sans Pro"/>
                  </a:defRPr>
                </a:pPr>
                <a:endParaRPr b="1">
                  <a:solidFill>
                    <a:srgbClr val="29A3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Shape 2481"/>
              <p:cNvSpPr/>
              <p:nvPr/>
            </p:nvSpPr>
            <p:spPr>
              <a:xfrm>
                <a:off x="0" y="72246"/>
                <a:ext cx="528034" cy="383541"/>
              </a:xfrm>
              <a:prstGeom prst="rect">
                <a:avLst/>
              </a:prstGeom>
              <a:noFill/>
              <a:ln w="12700" cap="flat">
                <a:noFill/>
                <a:miter lim="400000"/>
              </a:ln>
              <a:effectLst/>
            </p:spPr>
            <p:txBody>
              <a:bodyPr wrap="square" lIns="45719" tIns="45719" rIns="45719" bIns="45719" numCol="1" anchor="ctr">
                <a:spAutoFit/>
              </a:bodyPr>
              <a:lstStyle>
                <a:lvl1pPr algn="ctr">
                  <a:defRPr b="1">
                    <a:latin typeface="+mj-lt"/>
                    <a:ea typeface="+mj-ea"/>
                    <a:cs typeface="+mj-cs"/>
                    <a:sym typeface="Source Sans Pro"/>
                  </a:defRPr>
                </a:lvl1pPr>
              </a:lstStyle>
              <a:p>
                <a:pPr lvl="0">
                  <a:defRPr b="0">
                    <a:solidFill>
                      <a:srgbClr val="000000"/>
                    </a:solidFill>
                  </a:defRPr>
                </a:pPr>
                <a:r>
                  <a:rPr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a:t>
                </a:r>
                <a:r>
                  <a:rPr lang="en-US"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endParaRPr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2" name="Shape 2483"/>
            <p:cNvSpPr/>
            <p:nvPr/>
          </p:nvSpPr>
          <p:spPr>
            <a:xfrm>
              <a:off x="631372" y="89036"/>
              <a:ext cx="3298225" cy="369329"/>
            </a:xfrm>
            <a:prstGeom prst="rect">
              <a:avLst/>
            </a:prstGeom>
            <a:noFill/>
            <a:ln w="12700" cap="flat">
              <a:noFill/>
              <a:miter lim="400000"/>
            </a:ln>
            <a:effectLst/>
          </p:spPr>
          <p:txBody>
            <a:bodyPr wrap="square" lIns="45719" tIns="45719" rIns="45719" bIns="45719" numCol="1" anchor="t">
              <a:spAutoFit/>
            </a:bodyPr>
            <a:lstStyle>
              <a:lvl1pPr>
                <a:defRPr sz="1200">
                  <a:solidFill>
                    <a:srgbClr val="595C54"/>
                  </a:solidFill>
                </a:defRPr>
              </a:lvl1pPr>
            </a:lstStyle>
            <a:p>
              <a:pPr lvl="0">
                <a:defRPr sz="1800">
                  <a:solidFill>
                    <a:srgbClr val="000000"/>
                  </a:solidFill>
                </a:defRPr>
              </a:pPr>
              <a:r>
                <a:rPr lang="zh-CN" altLang="en-US"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庄严妙相</a:t>
              </a:r>
              <a:r>
                <a:rPr lang="en-US" altLang="zh-CN"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甘肃佛教艺术展</a:t>
              </a:r>
              <a:endParaRPr sz="1800" b="1"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 name="Group 2489"/>
          <p:cNvGrpSpPr/>
          <p:nvPr/>
        </p:nvGrpSpPr>
        <p:grpSpPr>
          <a:xfrm>
            <a:off x="7881156" y="5214951"/>
            <a:ext cx="3714776" cy="528035"/>
            <a:chOff x="-2" y="0"/>
            <a:chExt cx="3715257" cy="528034"/>
          </a:xfrm>
        </p:grpSpPr>
        <p:grpSp>
          <p:nvGrpSpPr>
            <p:cNvPr id="26" name="Group 2487"/>
            <p:cNvGrpSpPr/>
            <p:nvPr/>
          </p:nvGrpSpPr>
          <p:grpSpPr>
            <a:xfrm>
              <a:off x="-2" y="0"/>
              <a:ext cx="528037" cy="528034"/>
              <a:chOff x="-1" y="0"/>
              <a:chExt cx="528035" cy="528033"/>
            </a:xfrm>
          </p:grpSpPr>
          <p:sp>
            <p:nvSpPr>
              <p:cNvPr id="28" name="Shape 2485"/>
              <p:cNvSpPr/>
              <p:nvPr/>
            </p:nvSpPr>
            <p:spPr>
              <a:xfrm>
                <a:off x="-1" y="0"/>
                <a:ext cx="528035" cy="528033"/>
              </a:xfrm>
              <a:prstGeom prst="rect">
                <a:avLst/>
              </a:prstGeom>
            </p:spPr>
            <p:style>
              <a:lnRef idx="3">
                <a:schemeClr val="lt1"/>
              </a:lnRef>
              <a:fillRef idx="1">
                <a:schemeClr val="accent6"/>
              </a:fillRef>
              <a:effectRef idx="1">
                <a:schemeClr val="accent6"/>
              </a:effectRef>
              <a:fontRef idx="minor">
                <a:schemeClr val="lt1"/>
              </a:fontRef>
            </p:style>
            <p:txBody>
              <a:bodyPr wrap="square" lIns="0" tIns="0" rIns="0" bIns="0" numCol="1" anchor="ctr">
                <a:noAutofit/>
              </a:bodyPr>
              <a:lstStyle/>
              <a:p>
                <a:pPr lvl="0" algn="ctr">
                  <a:defRPr b="1">
                    <a:latin typeface="+mj-lt"/>
                    <a:ea typeface="+mj-ea"/>
                    <a:cs typeface="+mj-cs"/>
                    <a:sym typeface="Source Sans Pro"/>
                  </a:defRPr>
                </a:pP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Shape 2486"/>
              <p:cNvSpPr/>
              <p:nvPr/>
            </p:nvSpPr>
            <p:spPr>
              <a:xfrm>
                <a:off x="0" y="72246"/>
                <a:ext cx="528034" cy="383541"/>
              </a:xfrm>
              <a:prstGeom prst="rect">
                <a:avLst/>
              </a:prstGeom>
              <a:noFill/>
              <a:ln w="12700" cap="flat">
                <a:noFill/>
                <a:miter lim="400000"/>
              </a:ln>
              <a:effectLst/>
            </p:spPr>
            <p:txBody>
              <a:bodyPr wrap="square" lIns="45719" tIns="45719" rIns="45719" bIns="45719" numCol="1" anchor="ctr">
                <a:spAutoFit/>
              </a:bodyPr>
              <a:lstStyle>
                <a:lvl1pPr algn="ctr">
                  <a:defRPr b="1">
                    <a:latin typeface="+mj-lt"/>
                    <a:ea typeface="+mj-ea"/>
                    <a:cs typeface="+mj-cs"/>
                    <a:sym typeface="Source Sans Pro"/>
                  </a:defRPr>
                </a:lvl1pPr>
              </a:lstStyle>
              <a:p>
                <a:pPr lvl="0">
                  <a:defRPr b="0">
                    <a:solidFill>
                      <a:srgbClr val="000000"/>
                    </a:solidFill>
                  </a:defRPr>
                </a:pPr>
                <a:r>
                  <a:rPr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a:t>
                </a:r>
                <a:r>
                  <a:rPr lang="en-US"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a:t>
                </a:r>
                <a:endParaRPr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Shape 2488"/>
            <p:cNvSpPr/>
            <p:nvPr/>
          </p:nvSpPr>
          <p:spPr>
            <a:xfrm>
              <a:off x="670928" y="59297"/>
              <a:ext cx="3044327" cy="369329"/>
            </a:xfrm>
            <a:prstGeom prst="rect">
              <a:avLst/>
            </a:prstGeom>
            <a:noFill/>
            <a:ln w="12700" cap="flat">
              <a:noFill/>
              <a:miter lim="400000"/>
            </a:ln>
            <a:effectLst/>
          </p:spPr>
          <p:txBody>
            <a:bodyPr wrap="square" lIns="45719" tIns="45719" rIns="45719" bIns="45719" numCol="1" anchor="t">
              <a:spAutoFit/>
            </a:bodyPr>
            <a:lstStyle>
              <a:lvl1pPr>
                <a:defRPr sz="1200">
                  <a:solidFill>
                    <a:srgbClr val="595C54"/>
                  </a:solidFill>
                </a:defRPr>
              </a:lvl1pPr>
            </a:lstStyle>
            <a:p>
              <a:pPr lvl="0">
                <a:defRPr sz="1800">
                  <a:solidFill>
                    <a:srgbClr val="000000"/>
                  </a:solidFill>
                </a:defRPr>
              </a:pPr>
              <a:r>
                <a:rPr lang="zh-CN" altLang="en-US"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红色甘肃</a:t>
              </a:r>
              <a:r>
                <a:rPr lang="en-US" altLang="zh-CN"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smtClean="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走向一九四九</a:t>
              </a:r>
              <a:endParaRPr sz="1800" b="1"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0" name="TextBox 29"/>
          <p:cNvSpPr txBox="1"/>
          <p:nvPr/>
        </p:nvSpPr>
        <p:spPr>
          <a:xfrm>
            <a:off x="665918" y="2000240"/>
            <a:ext cx="4786346" cy="369332"/>
          </a:xfrm>
          <a:prstGeom prst="rect">
            <a:avLst/>
          </a:prstGeom>
          <a:noFill/>
        </p:spPr>
        <p:txBody>
          <a:bodyPr wrap="square" rtlCol="0">
            <a:spAutoFit/>
          </a:bodyPr>
          <a:lstStyle/>
          <a:p>
            <a:endParaRPr lang="zh-CN" altLang="en-US" dirty="0"/>
          </a:p>
        </p:txBody>
      </p:sp>
      <p:sp>
        <p:nvSpPr>
          <p:cNvPr id="31" name="TextBox 30"/>
          <p:cNvSpPr txBox="1"/>
          <p:nvPr/>
        </p:nvSpPr>
        <p:spPr>
          <a:xfrm>
            <a:off x="380365" y="1299210"/>
            <a:ext cx="6828790" cy="4707890"/>
          </a:xfrm>
          <a:prstGeom prst="rect">
            <a:avLst/>
          </a:prstGeom>
          <a:noFill/>
        </p:spPr>
        <p:txBody>
          <a:bodyPr wrap="square" rtlCol="0">
            <a:spAutoFit/>
          </a:bodyPr>
          <a:lstStyle/>
          <a:p>
            <a:pPr indent="457200" algn="just">
              <a:lnSpc>
                <a:spcPts val="3000"/>
              </a:lnSpc>
              <a:spcBef>
                <a:spcPts val="0"/>
              </a:spcBef>
              <a:spcAft>
                <a:spcPts val="0"/>
              </a:spcAft>
            </a:pPr>
            <a:r>
              <a:rPr lang="zh-CN" altLang="en-US" sz="2400" dirty="0" smtClean="0"/>
              <a:t>凭借甘肃丰厚的文化底蕴和陇原大地留下的大量珍贵文化遗存，甘肃省博物馆拥有得天独厚的馆藏资源。</a:t>
            </a:r>
            <a:r>
              <a:rPr lang="zh-CN" altLang="en-US" sz="2400" b="1" dirty="0" smtClean="0">
                <a:solidFill>
                  <a:srgbClr val="FF0000"/>
                </a:solidFill>
              </a:rPr>
              <a:t>馆藏珍贵历史文物、自然标本共计</a:t>
            </a:r>
            <a:r>
              <a:rPr lang="en-US" altLang="zh-CN" sz="2400" b="1" dirty="0" smtClean="0">
                <a:solidFill>
                  <a:srgbClr val="FF0000"/>
                </a:solidFill>
              </a:rPr>
              <a:t>35</a:t>
            </a:r>
            <a:r>
              <a:rPr lang="zh-CN" altLang="en-US" sz="2400" b="1" dirty="0" smtClean="0">
                <a:solidFill>
                  <a:srgbClr val="FF0000"/>
                </a:solidFill>
              </a:rPr>
              <a:t>万余件。</a:t>
            </a:r>
            <a:r>
              <a:rPr lang="zh-CN" altLang="en-US" sz="2400" dirty="0" smtClean="0"/>
              <a:t>其中，国宝级文物</a:t>
            </a:r>
            <a:r>
              <a:rPr lang="en-US" altLang="zh-CN" sz="2400" dirty="0" smtClean="0"/>
              <a:t>16</a:t>
            </a:r>
            <a:r>
              <a:rPr lang="zh-CN" altLang="en-US" sz="2400" dirty="0" smtClean="0"/>
              <a:t>件</a:t>
            </a:r>
            <a:r>
              <a:rPr lang="en-US" altLang="zh-CN" sz="2400" dirty="0" smtClean="0"/>
              <a:t>(</a:t>
            </a:r>
            <a:r>
              <a:rPr lang="zh-CN" altLang="en-US" sz="2400" dirty="0" smtClean="0"/>
              <a:t>组</a:t>
            </a:r>
            <a:r>
              <a:rPr lang="en-US" altLang="zh-CN" sz="2400" dirty="0" smtClean="0"/>
              <a:t>)</a:t>
            </a:r>
            <a:r>
              <a:rPr lang="zh-CN" altLang="en-US" sz="2400" dirty="0" smtClean="0"/>
              <a:t>，国家一级文物</a:t>
            </a:r>
            <a:r>
              <a:rPr lang="en-US" altLang="zh-CN" sz="2400" dirty="0" smtClean="0"/>
              <a:t>721</a:t>
            </a:r>
            <a:r>
              <a:rPr lang="zh-CN" altLang="en-US" sz="2400" dirty="0" smtClean="0"/>
              <a:t>件</a:t>
            </a:r>
            <a:r>
              <a:rPr lang="en-US" altLang="zh-CN" sz="2400" dirty="0" smtClean="0"/>
              <a:t>(</a:t>
            </a:r>
            <a:r>
              <a:rPr lang="zh-CN" altLang="en-US" sz="2400" dirty="0" smtClean="0"/>
              <a:t>组</a:t>
            </a:r>
            <a:r>
              <a:rPr lang="en-US" altLang="zh-CN" sz="2400" dirty="0" smtClean="0"/>
              <a:t>)</a:t>
            </a:r>
            <a:r>
              <a:rPr lang="zh-CN" altLang="en-US" sz="2400" dirty="0" smtClean="0"/>
              <a:t>，二级文物</a:t>
            </a:r>
            <a:r>
              <a:rPr lang="en-US" altLang="zh-CN" sz="2400" dirty="0" smtClean="0"/>
              <a:t>2637</a:t>
            </a:r>
            <a:r>
              <a:rPr lang="zh-CN" altLang="en-US" sz="2400" dirty="0" smtClean="0"/>
              <a:t>件</a:t>
            </a:r>
            <a:r>
              <a:rPr lang="en-US" altLang="zh-CN" sz="2400" dirty="0" smtClean="0"/>
              <a:t>(</a:t>
            </a:r>
            <a:r>
              <a:rPr lang="zh-CN" altLang="en-US" sz="2400" dirty="0" smtClean="0"/>
              <a:t>组</a:t>
            </a:r>
            <a:r>
              <a:rPr lang="en-US" altLang="zh-CN" sz="2400" dirty="0" smtClean="0"/>
              <a:t>)</a:t>
            </a:r>
            <a:r>
              <a:rPr lang="zh-CN" altLang="en-US" sz="2400" dirty="0" smtClean="0"/>
              <a:t>，三级文物</a:t>
            </a:r>
            <a:r>
              <a:rPr lang="en-US" altLang="zh-CN" sz="2400" dirty="0" smtClean="0"/>
              <a:t>48241</a:t>
            </a:r>
            <a:r>
              <a:rPr lang="zh-CN" altLang="en-US" sz="2400" dirty="0" smtClean="0"/>
              <a:t>件</a:t>
            </a:r>
            <a:r>
              <a:rPr lang="en-US" altLang="zh-CN" sz="2400" dirty="0" smtClean="0"/>
              <a:t>(</a:t>
            </a:r>
            <a:r>
              <a:rPr lang="zh-CN" altLang="en-US" sz="2400" dirty="0" smtClean="0"/>
              <a:t>组</a:t>
            </a:r>
            <a:r>
              <a:rPr lang="en-US" altLang="zh-CN" sz="2400" dirty="0" smtClean="0"/>
              <a:t>)</a:t>
            </a:r>
            <a:r>
              <a:rPr lang="zh-CN" altLang="en-US" sz="2400" dirty="0" smtClean="0"/>
              <a:t>，汇集了甘肃从远古时期到近现代的大量文化珍宝。</a:t>
            </a:r>
            <a:endParaRPr lang="zh-CN" altLang="en-US" sz="2400" dirty="0" smtClean="0"/>
          </a:p>
          <a:p>
            <a:pPr indent="457200" algn="just">
              <a:lnSpc>
                <a:spcPts val="3000"/>
              </a:lnSpc>
              <a:spcBef>
                <a:spcPts val="0"/>
              </a:spcBef>
              <a:spcAft>
                <a:spcPts val="0"/>
              </a:spcAft>
            </a:pPr>
            <a:r>
              <a:rPr lang="zh-CN" altLang="en-US" sz="2400" dirty="0" smtClean="0"/>
              <a:t>馆藏文物以古生物化石标本、彩陶、汉代简牍、汉唐丝绸之路珍品、佛教艺术、近现代革命史料等独具特色，在中华文物宝藏中亦占据重要地位。</a:t>
            </a:r>
            <a:r>
              <a:rPr lang="zh-CN" altLang="en-US" sz="2400" b="1" dirty="0" smtClean="0">
                <a:solidFill>
                  <a:srgbClr val="FF0000"/>
                </a:solidFill>
              </a:rPr>
              <a:t>特别是东汉铜奔马、魏晋墓“驿使图”画砖，已分别被定为国家旅游标志和邮电事业的标志。</a:t>
            </a:r>
            <a:endParaRPr lang="zh-CN" altLang="en-US" sz="2400" b="1" dirty="0" smtClean="0">
              <a:solidFill>
                <a:srgbClr val="FF0000"/>
              </a:solidFill>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0-#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0-#ppt_w/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0-#ppt_w/2"/>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20"/>
                                        </p:tgtEl>
                                        <p:attrNameLst>
                                          <p:attrName>style.visibility</p:attrName>
                                        </p:attrNameLst>
                                      </p:cBhvr>
                                      <p:to>
                                        <p:strVal val="visible"/>
                                      </p:to>
                                    </p:set>
                                    <p:anim calcmode="lin" valueType="num">
                                      <p:cBhvr>
                                        <p:cTn id="22" dur="500" fill="hold"/>
                                        <p:tgtEl>
                                          <p:spTgt spid="20"/>
                                        </p:tgtEl>
                                        <p:attrNameLst>
                                          <p:attrName>ppt_x</p:attrName>
                                        </p:attrNameLst>
                                      </p:cBhvr>
                                      <p:tavLst>
                                        <p:tav tm="0">
                                          <p:val>
                                            <p:strVal val="0-#ppt_w/2"/>
                                          </p:val>
                                        </p:tav>
                                        <p:tav tm="100000">
                                          <p:val>
                                            <p:strVal val="#ppt_x"/>
                                          </p:val>
                                        </p:tav>
                                      </p:tavLst>
                                    </p:anim>
                                    <p:anim calcmode="lin" valueType="num">
                                      <p:cBhvr>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25"/>
                                        </p:tgtEl>
                                        <p:attrNameLst>
                                          <p:attrName>style.visibility</p:attrName>
                                        </p:attrNameLst>
                                      </p:cBhvr>
                                      <p:to>
                                        <p:strVal val="visible"/>
                                      </p:to>
                                    </p:set>
                                    <p:anim calcmode="lin" valueType="num">
                                      <p:cBhvr>
                                        <p:cTn id="27" dur="500" fill="hold"/>
                                        <p:tgtEl>
                                          <p:spTgt spid="25"/>
                                        </p:tgtEl>
                                        <p:attrNameLst>
                                          <p:attrName>ppt_x</p:attrName>
                                        </p:attrNameLst>
                                      </p:cBhvr>
                                      <p:tavLst>
                                        <p:tav tm="0">
                                          <p:val>
                                            <p:strVal val="0-#ppt_w/2"/>
                                          </p:val>
                                        </p:tav>
                                        <p:tav tm="100000">
                                          <p:val>
                                            <p:strVal val="#ppt_x"/>
                                          </p:val>
                                        </p:tav>
                                      </p:tavLst>
                                    </p:anim>
                                    <p:anim calcmode="lin" valueType="num">
                                      <p:cBhvr>
                                        <p:cTn id="2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10" grpId="0" animBg="1" advAuto="0"/>
      <p:bldP spid="15" grpId="0" animBg="1" advAuto="0"/>
      <p:bldP spid="20" grpId="0" animBg="1" advAuto="0"/>
      <p:bldP spid="2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728" y="143169"/>
            <a:ext cx="10072758" cy="706090"/>
          </a:xfrm>
        </p:spPr>
        <p:txBody>
          <a:bodyPr>
            <a:normAutofit/>
          </a:bodyPr>
          <a:lstStyle/>
          <a:p>
            <a:r>
              <a:rPr lang="zh-CN" altLang="en-US" dirty="0" smtClean="0"/>
              <a:t>甘肃省博物馆科普创新建设热点</a:t>
            </a:r>
            <a:r>
              <a:rPr lang="en-US" altLang="zh-CN" dirty="0" smtClean="0"/>
              <a:t>——</a:t>
            </a:r>
            <a:r>
              <a:rPr lang="zh-CN" altLang="en-US" dirty="0" smtClean="0"/>
              <a:t>智慧博物馆</a:t>
            </a:r>
            <a:endParaRPr lang="zh-CN" altLang="en-US" dirty="0"/>
          </a:p>
        </p:txBody>
      </p:sp>
      <p:grpSp>
        <p:nvGrpSpPr>
          <p:cNvPr id="115" name="组合 114"/>
          <p:cNvGrpSpPr/>
          <p:nvPr/>
        </p:nvGrpSpPr>
        <p:grpSpPr>
          <a:xfrm>
            <a:off x="4383230" y="1144609"/>
            <a:ext cx="7302500" cy="5284787"/>
            <a:chOff x="2308992" y="1144609"/>
            <a:chExt cx="7302500" cy="5284787"/>
          </a:xfrm>
        </p:grpSpPr>
        <p:grpSp>
          <p:nvGrpSpPr>
            <p:cNvPr id="42" name="Group 7"/>
            <p:cNvGrpSpPr/>
            <p:nvPr/>
          </p:nvGrpSpPr>
          <p:grpSpPr bwMode="auto">
            <a:xfrm>
              <a:off x="2308992" y="1144609"/>
              <a:ext cx="7302500" cy="5284787"/>
              <a:chOff x="940950" y="1240078"/>
              <a:chExt cx="7303458" cy="5285266"/>
            </a:xfrm>
          </p:grpSpPr>
          <p:grpSp>
            <p:nvGrpSpPr>
              <p:cNvPr id="43" name="Group 8"/>
              <p:cNvGrpSpPr/>
              <p:nvPr/>
            </p:nvGrpSpPr>
            <p:grpSpPr bwMode="auto">
              <a:xfrm>
                <a:off x="971117" y="1240077"/>
                <a:ext cx="7230423" cy="903370"/>
                <a:chOff x="539069" y="1416708"/>
                <a:chExt cx="7230423" cy="903370"/>
              </a:xfrm>
            </p:grpSpPr>
            <p:sp>
              <p:nvSpPr>
                <p:cNvPr id="72" name="Rectangle 41"/>
                <p:cNvSpPr>
                  <a:spLocks noChangeArrowheads="1"/>
                </p:cNvSpPr>
                <p:nvPr/>
              </p:nvSpPr>
              <p:spPr bwMode="auto">
                <a:xfrm>
                  <a:off x="1259889" y="1478627"/>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73" name="Rectangle 43"/>
                <p:cNvSpPr>
                  <a:spLocks noChangeArrowheads="1"/>
                </p:cNvSpPr>
                <p:nvPr/>
              </p:nvSpPr>
              <p:spPr bwMode="auto">
                <a:xfrm>
                  <a:off x="539069" y="1478627"/>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1</a:t>
                  </a:r>
                  <a:endParaRPr lang="en-US" altLang="en-US" sz="1600" b="1">
                    <a:solidFill>
                      <a:srgbClr val="422C16"/>
                    </a:solidFill>
                    <a:latin typeface="宋体" panose="02010600030101010101" pitchFamily="2" charset="-122"/>
                  </a:endParaRPr>
                </a:p>
              </p:txBody>
            </p:sp>
            <p:grpSp>
              <p:nvGrpSpPr>
                <p:cNvPr id="74" name="Group 14"/>
                <p:cNvGrpSpPr/>
                <p:nvPr/>
              </p:nvGrpSpPr>
              <p:grpSpPr bwMode="auto">
                <a:xfrm>
                  <a:off x="7020094" y="1416708"/>
                  <a:ext cx="749398" cy="903368"/>
                  <a:chOff x="-142" y="290649"/>
                  <a:chExt cx="600714" cy="721381"/>
                </a:xfrm>
              </p:grpSpPr>
              <p:sp>
                <p:nvSpPr>
                  <p:cNvPr id="76" name="Rectangle 43"/>
                  <p:cNvSpPr>
                    <a:spLocks noChangeArrowheads="1"/>
                  </p:cNvSpPr>
                  <p:nvPr/>
                </p:nvSpPr>
                <p:spPr bwMode="auto">
                  <a:xfrm>
                    <a:off x="-142" y="332486"/>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77" name="Freeform 23"/>
                  <p:cNvSpPr>
                    <a:spLocks noChangeArrowheads="1"/>
                  </p:cNvSpPr>
                  <p:nvPr/>
                </p:nvSpPr>
                <p:spPr bwMode="auto">
                  <a:xfrm>
                    <a:off x="157673" y="290649"/>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75" name="44 CuadroTexto"/>
                <p:cNvSpPr>
                  <a:spLocks noChangeArrowheads="1"/>
                </p:cNvSpPr>
                <p:nvPr/>
              </p:nvSpPr>
              <p:spPr bwMode="auto">
                <a:xfrm>
                  <a:off x="1391668" y="1478627"/>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latin typeface="宋体" panose="02010600030101010101" pitchFamily="2" charset="-122"/>
                      <a:cs typeface="Arial" panose="020B0604020202020204" pitchFamily="34" charset="0"/>
                    </a:rPr>
                    <a:t>遵循统一架构</a:t>
                  </a:r>
                  <a:endParaRPr lang="zh-CN" altLang="en-US" sz="2400">
                    <a:solidFill>
                      <a:srgbClr val="000000"/>
                    </a:solidFill>
                    <a:latin typeface="宋体" panose="02010600030101010101" pitchFamily="2" charset="-122"/>
                    <a:cs typeface="Arial" panose="020B0604020202020204" pitchFamily="34" charset="0"/>
                  </a:endParaRPr>
                </a:p>
              </p:txBody>
            </p:sp>
          </p:grpSp>
          <p:grpSp>
            <p:nvGrpSpPr>
              <p:cNvPr id="44" name="Group 9"/>
              <p:cNvGrpSpPr/>
              <p:nvPr/>
            </p:nvGrpSpPr>
            <p:grpSpPr bwMode="auto">
              <a:xfrm>
                <a:off x="971117" y="2132334"/>
                <a:ext cx="7273291" cy="1090711"/>
                <a:chOff x="539069" y="1228845"/>
                <a:chExt cx="7273291" cy="1090711"/>
              </a:xfrm>
            </p:grpSpPr>
            <p:sp>
              <p:nvSpPr>
                <p:cNvPr id="66" name="Rectangle 41"/>
                <p:cNvSpPr>
                  <a:spLocks noChangeArrowheads="1"/>
                </p:cNvSpPr>
                <p:nvPr/>
              </p:nvSpPr>
              <p:spPr bwMode="auto">
                <a:xfrm>
                  <a:off x="1259888" y="1478105"/>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67" name="Rectangle 43"/>
                <p:cNvSpPr>
                  <a:spLocks noChangeArrowheads="1"/>
                </p:cNvSpPr>
                <p:nvPr/>
              </p:nvSpPr>
              <p:spPr bwMode="auto">
                <a:xfrm>
                  <a:off x="539069" y="1478105"/>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2</a:t>
                  </a:r>
                  <a:endParaRPr lang="en-US" altLang="en-US" sz="1600" b="1">
                    <a:solidFill>
                      <a:srgbClr val="422C16"/>
                    </a:solidFill>
                    <a:latin typeface="宋体" panose="02010600030101010101" pitchFamily="2" charset="-122"/>
                  </a:endParaRPr>
                </a:p>
              </p:txBody>
            </p:sp>
            <p:grpSp>
              <p:nvGrpSpPr>
                <p:cNvPr id="68" name="Group 14"/>
                <p:cNvGrpSpPr/>
                <p:nvPr/>
              </p:nvGrpSpPr>
              <p:grpSpPr bwMode="auto">
                <a:xfrm>
                  <a:off x="7020094" y="1228845"/>
                  <a:ext cx="792266" cy="1090710"/>
                  <a:chOff x="-142" y="140631"/>
                  <a:chExt cx="635077" cy="870982"/>
                </a:xfrm>
              </p:grpSpPr>
              <p:sp>
                <p:nvSpPr>
                  <p:cNvPr id="70" name="Rectangle 43"/>
                  <p:cNvSpPr>
                    <a:spLocks noChangeArrowheads="1"/>
                  </p:cNvSpPr>
                  <p:nvPr/>
                </p:nvSpPr>
                <p:spPr bwMode="auto">
                  <a:xfrm>
                    <a:off x="-142" y="332069"/>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71" name="Freeform 23"/>
                  <p:cNvSpPr>
                    <a:spLocks noChangeArrowheads="1"/>
                  </p:cNvSpPr>
                  <p:nvPr/>
                </p:nvSpPr>
                <p:spPr bwMode="auto">
                  <a:xfrm>
                    <a:off x="192036" y="140631"/>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69" name="44 CuadroTexto"/>
                <p:cNvSpPr>
                  <a:spLocks noChangeArrowheads="1"/>
                </p:cNvSpPr>
                <p:nvPr/>
              </p:nvSpPr>
              <p:spPr bwMode="auto">
                <a:xfrm>
                  <a:off x="1391668" y="1478105"/>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latin typeface="宋体" panose="02010600030101010101" pitchFamily="2" charset="-122"/>
                      <a:cs typeface="Arial" panose="020B0604020202020204" pitchFamily="34" charset="0"/>
                    </a:rPr>
                    <a:t>利用、改造旧系统</a:t>
                  </a:r>
                  <a:endParaRPr lang="zh-CN" altLang="en-US" sz="2400">
                    <a:solidFill>
                      <a:srgbClr val="000000"/>
                    </a:solidFill>
                    <a:latin typeface="宋体" panose="02010600030101010101" pitchFamily="2" charset="-122"/>
                    <a:cs typeface="Arial" panose="020B0604020202020204" pitchFamily="34" charset="0"/>
                  </a:endParaRPr>
                </a:p>
              </p:txBody>
            </p:sp>
          </p:grpSp>
          <p:grpSp>
            <p:nvGrpSpPr>
              <p:cNvPr id="45" name="Group 10"/>
              <p:cNvGrpSpPr/>
              <p:nvPr/>
            </p:nvGrpSpPr>
            <p:grpSpPr bwMode="auto">
              <a:xfrm>
                <a:off x="940950" y="3246860"/>
                <a:ext cx="7273292" cy="1090711"/>
                <a:chOff x="539552" y="1228662"/>
                <a:chExt cx="7273292" cy="1090711"/>
              </a:xfrm>
            </p:grpSpPr>
            <p:sp>
              <p:nvSpPr>
                <p:cNvPr id="60" name="Rectangle 41"/>
                <p:cNvSpPr>
                  <a:spLocks noChangeArrowheads="1"/>
                </p:cNvSpPr>
                <p:nvPr/>
              </p:nvSpPr>
              <p:spPr bwMode="auto">
                <a:xfrm>
                  <a:off x="1260372" y="1477922"/>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61" name="Rectangle 43"/>
                <p:cNvSpPr>
                  <a:spLocks noChangeArrowheads="1"/>
                </p:cNvSpPr>
                <p:nvPr/>
              </p:nvSpPr>
              <p:spPr bwMode="auto">
                <a:xfrm>
                  <a:off x="539552" y="1477922"/>
                  <a:ext cx="576339"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3</a:t>
                  </a:r>
                  <a:endParaRPr lang="en-US" altLang="en-US" sz="1600" b="1">
                    <a:solidFill>
                      <a:srgbClr val="422C16"/>
                    </a:solidFill>
                    <a:latin typeface="宋体" panose="02010600030101010101" pitchFamily="2" charset="-122"/>
                  </a:endParaRPr>
                </a:p>
              </p:txBody>
            </p:sp>
            <p:grpSp>
              <p:nvGrpSpPr>
                <p:cNvPr id="62" name="Group 14"/>
                <p:cNvGrpSpPr/>
                <p:nvPr/>
              </p:nvGrpSpPr>
              <p:grpSpPr bwMode="auto">
                <a:xfrm>
                  <a:off x="7020578" y="1228662"/>
                  <a:ext cx="792266" cy="1090710"/>
                  <a:chOff x="246" y="140485"/>
                  <a:chExt cx="635077" cy="870982"/>
                </a:xfrm>
              </p:grpSpPr>
              <p:sp>
                <p:nvSpPr>
                  <p:cNvPr id="64" name="Rectangle 43"/>
                  <p:cNvSpPr>
                    <a:spLocks noChangeArrowheads="1"/>
                  </p:cNvSpPr>
                  <p:nvPr/>
                </p:nvSpPr>
                <p:spPr bwMode="auto">
                  <a:xfrm>
                    <a:off x="246" y="331923"/>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65" name="Freeform 23"/>
                  <p:cNvSpPr>
                    <a:spLocks noChangeArrowheads="1"/>
                  </p:cNvSpPr>
                  <p:nvPr/>
                </p:nvSpPr>
                <p:spPr bwMode="auto">
                  <a:xfrm>
                    <a:off x="192424" y="140485"/>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63" name="44 CuadroTexto"/>
                <p:cNvSpPr>
                  <a:spLocks noChangeArrowheads="1"/>
                </p:cNvSpPr>
                <p:nvPr/>
              </p:nvSpPr>
              <p:spPr bwMode="auto">
                <a:xfrm>
                  <a:off x="1392152" y="1477922"/>
                  <a:ext cx="5339462" cy="841451"/>
                </a:xfrm>
                <a:prstGeom prst="rect">
                  <a:avLst/>
                </a:prstGeom>
                <a:noFill/>
                <a:ln w="9525">
                  <a:noFill/>
                  <a:miter lim="800000"/>
                </a:ln>
              </p:spPr>
              <p:txBody>
                <a:bodyPr lIns="0" tIns="0" rIns="0" bIns="0" anchor="ctr"/>
                <a:lstStyle/>
                <a:p>
                  <a:pPr algn="ctr" eaLnBrk="0" hangingPunct="0"/>
                  <a:endParaRPr lang="zh-CN" altLang="en-US" sz="2400">
                    <a:solidFill>
                      <a:srgbClr val="000000"/>
                    </a:solidFill>
                    <a:latin typeface="宋体" panose="02010600030101010101" pitchFamily="2" charset="-122"/>
                    <a:cs typeface="Arial" panose="020B0604020202020204" pitchFamily="34" charset="0"/>
                  </a:endParaRPr>
                </a:p>
              </p:txBody>
            </p:sp>
          </p:grpSp>
          <p:grpSp>
            <p:nvGrpSpPr>
              <p:cNvPr id="46" name="Group 11"/>
              <p:cNvGrpSpPr/>
              <p:nvPr/>
            </p:nvGrpSpPr>
            <p:grpSpPr bwMode="auto">
              <a:xfrm>
                <a:off x="964766" y="4313757"/>
                <a:ext cx="7273290" cy="1090712"/>
                <a:chOff x="538799" y="1229445"/>
                <a:chExt cx="7273290" cy="1090712"/>
              </a:xfrm>
            </p:grpSpPr>
            <p:sp>
              <p:nvSpPr>
                <p:cNvPr id="54" name="Rectangle 41"/>
                <p:cNvSpPr>
                  <a:spLocks noChangeArrowheads="1"/>
                </p:cNvSpPr>
                <p:nvPr/>
              </p:nvSpPr>
              <p:spPr bwMode="auto">
                <a:xfrm>
                  <a:off x="1259618" y="1478705"/>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55" name="Rectangle 43"/>
                <p:cNvSpPr>
                  <a:spLocks noChangeArrowheads="1"/>
                </p:cNvSpPr>
                <p:nvPr/>
              </p:nvSpPr>
              <p:spPr bwMode="auto">
                <a:xfrm>
                  <a:off x="538799" y="1478705"/>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4</a:t>
                  </a:r>
                  <a:endParaRPr lang="en-US" altLang="en-US" sz="1600" b="1">
                    <a:solidFill>
                      <a:srgbClr val="422C16"/>
                    </a:solidFill>
                    <a:latin typeface="宋体" panose="02010600030101010101" pitchFamily="2" charset="-122"/>
                  </a:endParaRPr>
                </a:p>
              </p:txBody>
            </p:sp>
            <p:grpSp>
              <p:nvGrpSpPr>
                <p:cNvPr id="56" name="Group 14"/>
                <p:cNvGrpSpPr/>
                <p:nvPr/>
              </p:nvGrpSpPr>
              <p:grpSpPr bwMode="auto">
                <a:xfrm>
                  <a:off x="7019824" y="1229445"/>
                  <a:ext cx="792265" cy="1090712"/>
                  <a:chOff x="-358" y="141110"/>
                  <a:chExt cx="635076" cy="870983"/>
                </a:xfrm>
              </p:grpSpPr>
              <p:sp>
                <p:nvSpPr>
                  <p:cNvPr id="58" name="Rectangle 43"/>
                  <p:cNvSpPr>
                    <a:spLocks noChangeArrowheads="1"/>
                  </p:cNvSpPr>
                  <p:nvPr/>
                </p:nvSpPr>
                <p:spPr bwMode="auto">
                  <a:xfrm>
                    <a:off x="-358" y="332549"/>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59" name="Freeform 23"/>
                  <p:cNvSpPr>
                    <a:spLocks noChangeArrowheads="1"/>
                  </p:cNvSpPr>
                  <p:nvPr/>
                </p:nvSpPr>
                <p:spPr bwMode="auto">
                  <a:xfrm>
                    <a:off x="191819" y="141110"/>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57" name="44 CuadroTexto"/>
                <p:cNvSpPr>
                  <a:spLocks noChangeArrowheads="1"/>
                </p:cNvSpPr>
                <p:nvPr/>
              </p:nvSpPr>
              <p:spPr bwMode="auto">
                <a:xfrm>
                  <a:off x="1391398" y="1478705"/>
                  <a:ext cx="5339463" cy="841451"/>
                </a:xfrm>
                <a:prstGeom prst="rect">
                  <a:avLst/>
                </a:prstGeom>
                <a:noFill/>
                <a:ln w="9525">
                  <a:noFill/>
                  <a:miter lim="800000"/>
                </a:ln>
              </p:spPr>
              <p:txBody>
                <a:bodyPr lIns="0" tIns="0" rIns="0" bIns="0" anchor="ctr"/>
                <a:lstStyle/>
                <a:p>
                  <a:pPr algn="ctr"/>
                  <a:r>
                    <a:rPr lang="zh-CN" altLang="en-US" sz="2400" b="1" dirty="0">
                      <a:solidFill>
                        <a:srgbClr val="FF0000"/>
                      </a:solidFill>
                      <a:effectLst>
                        <a:outerShdw blurRad="38100" dist="38100" dir="2700000" algn="tl">
                          <a:srgbClr val="C0C0C0"/>
                        </a:outerShdw>
                      </a:effectLst>
                      <a:latin typeface="宋体" panose="02010600030101010101" pitchFamily="2" charset="-122"/>
                      <a:cs typeface="Arial" panose="020B0604020202020204" pitchFamily="34" charset="0"/>
                    </a:rPr>
                    <a:t>科技与文化有机融合</a:t>
                  </a:r>
                  <a:endParaRPr lang="zh-CN" altLang="en-US" sz="2400" b="1" dirty="0">
                    <a:solidFill>
                      <a:srgbClr val="FF0000"/>
                    </a:solidFill>
                    <a:effectLst>
                      <a:outerShdw blurRad="38100" dist="38100" dir="2700000" algn="tl">
                        <a:srgbClr val="C0C0C0"/>
                      </a:outerShdw>
                    </a:effectLst>
                    <a:latin typeface="宋体" panose="02010600030101010101" pitchFamily="2" charset="-122"/>
                    <a:cs typeface="Arial" panose="020B0604020202020204" pitchFamily="34" charset="0"/>
                  </a:endParaRPr>
                </a:p>
              </p:txBody>
            </p:sp>
          </p:grpSp>
          <p:grpSp>
            <p:nvGrpSpPr>
              <p:cNvPr id="47" name="Group 12"/>
              <p:cNvGrpSpPr/>
              <p:nvPr/>
            </p:nvGrpSpPr>
            <p:grpSpPr bwMode="auto">
              <a:xfrm>
                <a:off x="971117" y="5434633"/>
                <a:ext cx="7273291" cy="1090711"/>
                <a:chOff x="539069" y="1229293"/>
                <a:chExt cx="7273291" cy="1090711"/>
              </a:xfrm>
            </p:grpSpPr>
            <p:sp>
              <p:nvSpPr>
                <p:cNvPr id="48" name="Rectangle 41"/>
                <p:cNvSpPr>
                  <a:spLocks noChangeArrowheads="1"/>
                </p:cNvSpPr>
                <p:nvPr/>
              </p:nvSpPr>
              <p:spPr bwMode="auto">
                <a:xfrm>
                  <a:off x="1259888" y="1478553"/>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49" name="Rectangle 43"/>
                <p:cNvSpPr>
                  <a:spLocks noChangeArrowheads="1"/>
                </p:cNvSpPr>
                <p:nvPr/>
              </p:nvSpPr>
              <p:spPr bwMode="auto">
                <a:xfrm>
                  <a:off x="539069" y="1478553"/>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5</a:t>
                  </a:r>
                  <a:endParaRPr lang="en-US" altLang="en-US" sz="1600" b="1">
                    <a:solidFill>
                      <a:srgbClr val="422C16"/>
                    </a:solidFill>
                    <a:latin typeface="宋体" panose="02010600030101010101" pitchFamily="2" charset="-122"/>
                  </a:endParaRPr>
                </a:p>
              </p:txBody>
            </p:sp>
            <p:grpSp>
              <p:nvGrpSpPr>
                <p:cNvPr id="50" name="Group 14"/>
                <p:cNvGrpSpPr/>
                <p:nvPr/>
              </p:nvGrpSpPr>
              <p:grpSpPr bwMode="auto">
                <a:xfrm>
                  <a:off x="7020094" y="1229293"/>
                  <a:ext cx="792266" cy="1090710"/>
                  <a:chOff x="-142" y="140989"/>
                  <a:chExt cx="635077" cy="870982"/>
                </a:xfrm>
              </p:grpSpPr>
              <p:sp>
                <p:nvSpPr>
                  <p:cNvPr id="52" name="Rectangle 43"/>
                  <p:cNvSpPr>
                    <a:spLocks noChangeArrowheads="1"/>
                  </p:cNvSpPr>
                  <p:nvPr/>
                </p:nvSpPr>
                <p:spPr bwMode="auto">
                  <a:xfrm>
                    <a:off x="-142" y="332427"/>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53" name="Freeform 23"/>
                  <p:cNvSpPr>
                    <a:spLocks noChangeArrowheads="1"/>
                  </p:cNvSpPr>
                  <p:nvPr/>
                </p:nvSpPr>
                <p:spPr bwMode="auto">
                  <a:xfrm>
                    <a:off x="192036" y="140989"/>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51" name="44 CuadroTexto"/>
                <p:cNvSpPr>
                  <a:spLocks noChangeArrowheads="1"/>
                </p:cNvSpPr>
                <p:nvPr/>
              </p:nvSpPr>
              <p:spPr bwMode="auto">
                <a:xfrm>
                  <a:off x="1391668" y="1478553"/>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latin typeface="宋体" panose="02010600030101010101" pitchFamily="2" charset="-122"/>
                      <a:cs typeface="Arial" panose="020B0604020202020204" pitchFamily="34" charset="0"/>
                    </a:rPr>
                    <a:t>可持续发展</a:t>
                  </a:r>
                  <a:endParaRPr lang="zh-CN" altLang="en-US" sz="2400">
                    <a:solidFill>
                      <a:srgbClr val="000000"/>
                    </a:solidFill>
                    <a:latin typeface="宋体" panose="02010600030101010101" pitchFamily="2" charset="-122"/>
                    <a:cs typeface="Arial" panose="020B0604020202020204" pitchFamily="34" charset="0"/>
                  </a:endParaRPr>
                </a:p>
              </p:txBody>
            </p:sp>
          </p:grpSp>
        </p:grpSp>
        <p:grpSp>
          <p:nvGrpSpPr>
            <p:cNvPr id="78" name="Group 7"/>
            <p:cNvGrpSpPr/>
            <p:nvPr/>
          </p:nvGrpSpPr>
          <p:grpSpPr bwMode="auto">
            <a:xfrm>
              <a:off x="2308992" y="1144609"/>
              <a:ext cx="7302500" cy="5284787"/>
              <a:chOff x="940950" y="1240078"/>
              <a:chExt cx="7303458" cy="5285266"/>
            </a:xfrm>
          </p:grpSpPr>
          <p:grpSp>
            <p:nvGrpSpPr>
              <p:cNvPr id="79" name="Group 8"/>
              <p:cNvGrpSpPr/>
              <p:nvPr/>
            </p:nvGrpSpPr>
            <p:grpSpPr bwMode="auto">
              <a:xfrm>
                <a:off x="971117" y="1240077"/>
                <a:ext cx="7230423" cy="903370"/>
                <a:chOff x="539069" y="1416708"/>
                <a:chExt cx="7230423" cy="903370"/>
              </a:xfrm>
            </p:grpSpPr>
            <p:sp>
              <p:nvSpPr>
                <p:cNvPr id="108" name="Rectangle 41"/>
                <p:cNvSpPr>
                  <a:spLocks noChangeArrowheads="1"/>
                </p:cNvSpPr>
                <p:nvPr/>
              </p:nvSpPr>
              <p:spPr bwMode="auto">
                <a:xfrm>
                  <a:off x="1259889" y="1478627"/>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109" name="Rectangle 43"/>
                <p:cNvSpPr>
                  <a:spLocks noChangeArrowheads="1"/>
                </p:cNvSpPr>
                <p:nvPr/>
              </p:nvSpPr>
              <p:spPr bwMode="auto">
                <a:xfrm>
                  <a:off x="539069" y="1478627"/>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1</a:t>
                  </a:r>
                  <a:endParaRPr lang="en-US" altLang="en-US" sz="1600" b="1">
                    <a:solidFill>
                      <a:srgbClr val="422C16"/>
                    </a:solidFill>
                    <a:latin typeface="宋体" panose="02010600030101010101" pitchFamily="2" charset="-122"/>
                  </a:endParaRPr>
                </a:p>
              </p:txBody>
            </p:sp>
            <p:grpSp>
              <p:nvGrpSpPr>
                <p:cNvPr id="110" name="Group 14"/>
                <p:cNvGrpSpPr/>
                <p:nvPr/>
              </p:nvGrpSpPr>
              <p:grpSpPr bwMode="auto">
                <a:xfrm>
                  <a:off x="7020094" y="1416708"/>
                  <a:ext cx="749398" cy="903368"/>
                  <a:chOff x="-142" y="290649"/>
                  <a:chExt cx="600714" cy="721381"/>
                </a:xfrm>
              </p:grpSpPr>
              <p:sp>
                <p:nvSpPr>
                  <p:cNvPr id="112" name="Rectangle 43"/>
                  <p:cNvSpPr>
                    <a:spLocks noChangeArrowheads="1"/>
                  </p:cNvSpPr>
                  <p:nvPr/>
                </p:nvSpPr>
                <p:spPr bwMode="auto">
                  <a:xfrm>
                    <a:off x="-142" y="332486"/>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113" name="Freeform 23"/>
                  <p:cNvSpPr>
                    <a:spLocks noChangeArrowheads="1"/>
                  </p:cNvSpPr>
                  <p:nvPr/>
                </p:nvSpPr>
                <p:spPr bwMode="auto">
                  <a:xfrm>
                    <a:off x="157673" y="290649"/>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111" name="44 CuadroTexto"/>
                <p:cNvSpPr>
                  <a:spLocks noChangeArrowheads="1"/>
                </p:cNvSpPr>
                <p:nvPr/>
              </p:nvSpPr>
              <p:spPr bwMode="auto">
                <a:xfrm>
                  <a:off x="1391668" y="1478627"/>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rPr>
                    <a:t>遵循统一架构</a:t>
                  </a:r>
                  <a:endPar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endParaRPr>
                </a:p>
              </p:txBody>
            </p:sp>
          </p:grpSp>
          <p:grpSp>
            <p:nvGrpSpPr>
              <p:cNvPr id="80" name="Group 9"/>
              <p:cNvGrpSpPr/>
              <p:nvPr/>
            </p:nvGrpSpPr>
            <p:grpSpPr bwMode="auto">
              <a:xfrm>
                <a:off x="971117" y="2132334"/>
                <a:ext cx="7273291" cy="1090711"/>
                <a:chOff x="539069" y="1228845"/>
                <a:chExt cx="7273291" cy="1090711"/>
              </a:xfrm>
            </p:grpSpPr>
            <p:sp>
              <p:nvSpPr>
                <p:cNvPr id="102" name="Rectangle 41"/>
                <p:cNvSpPr>
                  <a:spLocks noChangeArrowheads="1"/>
                </p:cNvSpPr>
                <p:nvPr/>
              </p:nvSpPr>
              <p:spPr bwMode="auto">
                <a:xfrm>
                  <a:off x="1259888" y="1478105"/>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103" name="Rectangle 43"/>
                <p:cNvSpPr>
                  <a:spLocks noChangeArrowheads="1"/>
                </p:cNvSpPr>
                <p:nvPr/>
              </p:nvSpPr>
              <p:spPr bwMode="auto">
                <a:xfrm>
                  <a:off x="539069" y="1478105"/>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2</a:t>
                  </a:r>
                  <a:endParaRPr lang="en-US" altLang="en-US" sz="1600" b="1">
                    <a:solidFill>
                      <a:srgbClr val="422C16"/>
                    </a:solidFill>
                    <a:latin typeface="宋体" panose="02010600030101010101" pitchFamily="2" charset="-122"/>
                  </a:endParaRPr>
                </a:p>
              </p:txBody>
            </p:sp>
            <p:grpSp>
              <p:nvGrpSpPr>
                <p:cNvPr id="104" name="Group 14"/>
                <p:cNvGrpSpPr/>
                <p:nvPr/>
              </p:nvGrpSpPr>
              <p:grpSpPr bwMode="auto">
                <a:xfrm>
                  <a:off x="7020094" y="1228845"/>
                  <a:ext cx="792266" cy="1090710"/>
                  <a:chOff x="-142" y="140631"/>
                  <a:chExt cx="635077" cy="870982"/>
                </a:xfrm>
              </p:grpSpPr>
              <p:sp>
                <p:nvSpPr>
                  <p:cNvPr id="106" name="Rectangle 43"/>
                  <p:cNvSpPr>
                    <a:spLocks noChangeArrowheads="1"/>
                  </p:cNvSpPr>
                  <p:nvPr/>
                </p:nvSpPr>
                <p:spPr bwMode="auto">
                  <a:xfrm>
                    <a:off x="-142" y="332069"/>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107" name="Freeform 23"/>
                  <p:cNvSpPr>
                    <a:spLocks noChangeArrowheads="1"/>
                  </p:cNvSpPr>
                  <p:nvPr/>
                </p:nvSpPr>
                <p:spPr bwMode="auto">
                  <a:xfrm>
                    <a:off x="192036" y="140631"/>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105" name="44 CuadroTexto"/>
                <p:cNvSpPr>
                  <a:spLocks noChangeArrowheads="1"/>
                </p:cNvSpPr>
                <p:nvPr/>
              </p:nvSpPr>
              <p:spPr bwMode="auto">
                <a:xfrm>
                  <a:off x="1391668" y="1478105"/>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rPr>
                    <a:t>利用、改造旧系统</a:t>
                  </a:r>
                  <a:endPar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endParaRPr>
                </a:p>
              </p:txBody>
            </p:sp>
          </p:grpSp>
          <p:grpSp>
            <p:nvGrpSpPr>
              <p:cNvPr id="81" name="Group 10"/>
              <p:cNvGrpSpPr/>
              <p:nvPr/>
            </p:nvGrpSpPr>
            <p:grpSpPr bwMode="auto">
              <a:xfrm>
                <a:off x="940950" y="3246860"/>
                <a:ext cx="7273292" cy="1090711"/>
                <a:chOff x="539552" y="1228662"/>
                <a:chExt cx="7273292" cy="1090711"/>
              </a:xfrm>
            </p:grpSpPr>
            <p:sp>
              <p:nvSpPr>
                <p:cNvPr id="96" name="Rectangle 41"/>
                <p:cNvSpPr>
                  <a:spLocks noChangeArrowheads="1"/>
                </p:cNvSpPr>
                <p:nvPr/>
              </p:nvSpPr>
              <p:spPr bwMode="auto">
                <a:xfrm>
                  <a:off x="1260372" y="1477922"/>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97" name="Rectangle 43"/>
                <p:cNvSpPr>
                  <a:spLocks noChangeArrowheads="1"/>
                </p:cNvSpPr>
                <p:nvPr/>
              </p:nvSpPr>
              <p:spPr bwMode="auto">
                <a:xfrm>
                  <a:off x="539552" y="1477922"/>
                  <a:ext cx="576339"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3</a:t>
                  </a:r>
                  <a:endParaRPr lang="en-US" altLang="en-US" sz="1600" b="1">
                    <a:solidFill>
                      <a:srgbClr val="422C16"/>
                    </a:solidFill>
                    <a:latin typeface="宋体" panose="02010600030101010101" pitchFamily="2" charset="-122"/>
                  </a:endParaRPr>
                </a:p>
              </p:txBody>
            </p:sp>
            <p:grpSp>
              <p:nvGrpSpPr>
                <p:cNvPr id="98" name="Group 14"/>
                <p:cNvGrpSpPr/>
                <p:nvPr/>
              </p:nvGrpSpPr>
              <p:grpSpPr bwMode="auto">
                <a:xfrm>
                  <a:off x="7020578" y="1228662"/>
                  <a:ext cx="792266" cy="1090710"/>
                  <a:chOff x="246" y="140485"/>
                  <a:chExt cx="635077" cy="870982"/>
                </a:xfrm>
              </p:grpSpPr>
              <p:sp>
                <p:nvSpPr>
                  <p:cNvPr id="100" name="Rectangle 43"/>
                  <p:cNvSpPr>
                    <a:spLocks noChangeArrowheads="1"/>
                  </p:cNvSpPr>
                  <p:nvPr/>
                </p:nvSpPr>
                <p:spPr bwMode="auto">
                  <a:xfrm>
                    <a:off x="246" y="331923"/>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101" name="Freeform 23"/>
                  <p:cNvSpPr>
                    <a:spLocks noChangeArrowheads="1"/>
                  </p:cNvSpPr>
                  <p:nvPr/>
                </p:nvSpPr>
                <p:spPr bwMode="auto">
                  <a:xfrm>
                    <a:off x="192424" y="140485"/>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99" name="44 CuadroTexto"/>
                <p:cNvSpPr>
                  <a:spLocks noChangeArrowheads="1"/>
                </p:cNvSpPr>
                <p:nvPr/>
              </p:nvSpPr>
              <p:spPr bwMode="auto">
                <a:xfrm>
                  <a:off x="1392152" y="1477922"/>
                  <a:ext cx="5339462"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rPr>
                    <a:t>消除信息孤岛</a:t>
                  </a:r>
                  <a:endPar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endParaRPr>
                </a:p>
              </p:txBody>
            </p:sp>
          </p:grpSp>
          <p:grpSp>
            <p:nvGrpSpPr>
              <p:cNvPr id="82" name="Group 11"/>
              <p:cNvGrpSpPr/>
              <p:nvPr/>
            </p:nvGrpSpPr>
            <p:grpSpPr bwMode="auto">
              <a:xfrm>
                <a:off x="964766" y="4313757"/>
                <a:ext cx="7273290" cy="1090712"/>
                <a:chOff x="538799" y="1229445"/>
                <a:chExt cx="7273290" cy="1090712"/>
              </a:xfrm>
            </p:grpSpPr>
            <p:sp>
              <p:nvSpPr>
                <p:cNvPr id="90" name="Rectangle 41"/>
                <p:cNvSpPr>
                  <a:spLocks noChangeArrowheads="1"/>
                </p:cNvSpPr>
                <p:nvPr/>
              </p:nvSpPr>
              <p:spPr bwMode="auto">
                <a:xfrm>
                  <a:off x="1259618" y="1478705"/>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91" name="Rectangle 43"/>
                <p:cNvSpPr>
                  <a:spLocks noChangeArrowheads="1"/>
                </p:cNvSpPr>
                <p:nvPr/>
              </p:nvSpPr>
              <p:spPr bwMode="auto">
                <a:xfrm>
                  <a:off x="538799" y="1478705"/>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4</a:t>
                  </a:r>
                  <a:endParaRPr lang="en-US" altLang="en-US" sz="1600" b="1">
                    <a:solidFill>
                      <a:srgbClr val="422C16"/>
                    </a:solidFill>
                    <a:latin typeface="宋体" panose="02010600030101010101" pitchFamily="2" charset="-122"/>
                  </a:endParaRPr>
                </a:p>
              </p:txBody>
            </p:sp>
            <p:grpSp>
              <p:nvGrpSpPr>
                <p:cNvPr id="92" name="Group 14"/>
                <p:cNvGrpSpPr/>
                <p:nvPr/>
              </p:nvGrpSpPr>
              <p:grpSpPr bwMode="auto">
                <a:xfrm>
                  <a:off x="7019824" y="1229445"/>
                  <a:ext cx="792265" cy="1090712"/>
                  <a:chOff x="-358" y="141110"/>
                  <a:chExt cx="635076" cy="870983"/>
                </a:xfrm>
              </p:grpSpPr>
              <p:sp>
                <p:nvSpPr>
                  <p:cNvPr id="94" name="Rectangle 43"/>
                  <p:cNvSpPr>
                    <a:spLocks noChangeArrowheads="1"/>
                  </p:cNvSpPr>
                  <p:nvPr/>
                </p:nvSpPr>
                <p:spPr bwMode="auto">
                  <a:xfrm>
                    <a:off x="-358" y="332549"/>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95" name="Freeform 23"/>
                  <p:cNvSpPr>
                    <a:spLocks noChangeArrowheads="1"/>
                  </p:cNvSpPr>
                  <p:nvPr/>
                </p:nvSpPr>
                <p:spPr bwMode="auto">
                  <a:xfrm>
                    <a:off x="191819" y="141110"/>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93" name="44 CuadroTexto"/>
                <p:cNvSpPr>
                  <a:spLocks noChangeArrowheads="1"/>
                </p:cNvSpPr>
                <p:nvPr/>
              </p:nvSpPr>
              <p:spPr bwMode="auto">
                <a:xfrm>
                  <a:off x="1391398" y="1478705"/>
                  <a:ext cx="5339463" cy="841451"/>
                </a:xfrm>
                <a:prstGeom prst="rect">
                  <a:avLst/>
                </a:prstGeom>
                <a:noFill/>
                <a:ln w="9525">
                  <a:noFill/>
                  <a:miter lim="800000"/>
                </a:ln>
              </p:spPr>
              <p:txBody>
                <a:bodyPr lIns="0" tIns="0" rIns="0" bIns="0" anchor="ctr"/>
                <a:lstStyle/>
                <a:p>
                  <a:pPr algn="ctr"/>
                  <a:endParaRPr lang="zh-CN" altLang="en-US" sz="2400">
                    <a:solidFill>
                      <a:srgbClr val="000000"/>
                    </a:solidFill>
                    <a:latin typeface="宋体" panose="02010600030101010101" pitchFamily="2" charset="-122"/>
                    <a:cs typeface="Arial" panose="020B0604020202020204" pitchFamily="34" charset="0"/>
                  </a:endParaRPr>
                </a:p>
              </p:txBody>
            </p:sp>
          </p:grpSp>
          <p:grpSp>
            <p:nvGrpSpPr>
              <p:cNvPr id="83" name="Group 12"/>
              <p:cNvGrpSpPr/>
              <p:nvPr/>
            </p:nvGrpSpPr>
            <p:grpSpPr bwMode="auto">
              <a:xfrm>
                <a:off x="971117" y="5434633"/>
                <a:ext cx="7273291" cy="1090711"/>
                <a:chOff x="539069" y="1229293"/>
                <a:chExt cx="7273291" cy="1090711"/>
              </a:xfrm>
            </p:grpSpPr>
            <p:sp>
              <p:nvSpPr>
                <p:cNvPr id="84" name="Rectangle 41"/>
                <p:cNvSpPr>
                  <a:spLocks noChangeArrowheads="1"/>
                </p:cNvSpPr>
                <p:nvPr/>
              </p:nvSpPr>
              <p:spPr bwMode="auto">
                <a:xfrm>
                  <a:off x="1259888" y="1478553"/>
                  <a:ext cx="5576031" cy="841451"/>
                </a:xfrm>
                <a:prstGeom prst="rect">
                  <a:avLst/>
                </a:prstGeom>
                <a:noFill/>
                <a:ln w="9525">
                  <a:solidFill>
                    <a:schemeClr val="accent3">
                      <a:lumMod val="75000"/>
                    </a:schemeClr>
                  </a:solidFill>
                  <a:miter lim="800000"/>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1600">
                    <a:solidFill>
                      <a:srgbClr val="422C16"/>
                    </a:solidFill>
                    <a:latin typeface="宋体" panose="02010600030101010101" pitchFamily="2" charset="-122"/>
                    <a:sym typeface="Calibri" panose="020F0502020204030204" pitchFamily="34" charset="0"/>
                  </a:endParaRPr>
                </a:p>
              </p:txBody>
            </p:sp>
            <p:sp>
              <p:nvSpPr>
                <p:cNvPr id="85" name="Rectangle 43"/>
                <p:cNvSpPr>
                  <a:spLocks noChangeArrowheads="1"/>
                </p:cNvSpPr>
                <p:nvPr/>
              </p:nvSpPr>
              <p:spPr bwMode="auto">
                <a:xfrm>
                  <a:off x="539069" y="1478553"/>
                  <a:ext cx="576338" cy="841451"/>
                </a:xfrm>
                <a:prstGeom prst="rect">
                  <a:avLst/>
                </a:prstGeom>
                <a:noFill/>
                <a:ln w="9525">
                  <a:solidFill>
                    <a:schemeClr val="accent3">
                      <a:lumMod val="75000"/>
                    </a:schemeClr>
                  </a:solidFill>
                  <a:miter lim="800000"/>
                </a:ln>
              </p:spPr>
              <p:txBody>
                <a:bodyPr wrap="none" anchor="ctr"/>
                <a:lstStyle/>
                <a:p>
                  <a:pPr algn="ctr"/>
                  <a:r>
                    <a:rPr lang="en-US" altLang="en-US" sz="1600" b="1">
                      <a:solidFill>
                        <a:srgbClr val="422C16"/>
                      </a:solidFill>
                      <a:latin typeface="宋体" panose="02010600030101010101" pitchFamily="2" charset="-122"/>
                    </a:rPr>
                    <a:t>5</a:t>
                  </a:r>
                  <a:endParaRPr lang="en-US" altLang="en-US" sz="1600" b="1">
                    <a:solidFill>
                      <a:srgbClr val="422C16"/>
                    </a:solidFill>
                    <a:latin typeface="宋体" panose="02010600030101010101" pitchFamily="2" charset="-122"/>
                  </a:endParaRPr>
                </a:p>
              </p:txBody>
            </p:sp>
            <p:grpSp>
              <p:nvGrpSpPr>
                <p:cNvPr id="86" name="Group 14"/>
                <p:cNvGrpSpPr/>
                <p:nvPr/>
              </p:nvGrpSpPr>
              <p:grpSpPr bwMode="auto">
                <a:xfrm>
                  <a:off x="7020094" y="1229293"/>
                  <a:ext cx="792266" cy="1090710"/>
                  <a:chOff x="-142" y="140989"/>
                  <a:chExt cx="635077" cy="870982"/>
                </a:xfrm>
              </p:grpSpPr>
              <p:sp>
                <p:nvSpPr>
                  <p:cNvPr id="88" name="Rectangle 43"/>
                  <p:cNvSpPr>
                    <a:spLocks noChangeArrowheads="1"/>
                  </p:cNvSpPr>
                  <p:nvPr/>
                </p:nvSpPr>
                <p:spPr bwMode="auto">
                  <a:xfrm>
                    <a:off x="-142" y="332427"/>
                    <a:ext cx="600714" cy="679544"/>
                  </a:xfrm>
                  <a:prstGeom prst="rect">
                    <a:avLst/>
                  </a:prstGeom>
                  <a:solidFill>
                    <a:schemeClr val="accent3">
                      <a:lumMod val="75000"/>
                    </a:schemeClr>
                  </a:solidFill>
                  <a:ln>
                    <a:noFill/>
                  </a:ln>
                </p:spPr>
                <p:txBody>
                  <a:bodyPr wrap="none" anchor="ctr"/>
                  <a:lstStyle/>
                  <a:p>
                    <a:pPr algn="ctr" fontAlgn="auto">
                      <a:spcBef>
                        <a:spcPts val="0"/>
                      </a:spcBef>
                      <a:spcAft>
                        <a:spcPts val="0"/>
                      </a:spcAft>
                      <a:defRPr/>
                    </a:pPr>
                    <a:endParaRPr lang="en-US" sz="1600" kern="0">
                      <a:solidFill>
                        <a:srgbClr val="FFFFFF"/>
                      </a:solidFill>
                      <a:latin typeface="宋体" panose="02010600030101010101" pitchFamily="2" charset="-122"/>
                      <a:sym typeface="Calibri" panose="020F0502020204030204" pitchFamily="34" charset="0"/>
                    </a:endParaRPr>
                  </a:p>
                </p:txBody>
              </p:sp>
              <p:sp>
                <p:nvSpPr>
                  <p:cNvPr id="89" name="Freeform 23"/>
                  <p:cNvSpPr>
                    <a:spLocks noChangeArrowheads="1"/>
                  </p:cNvSpPr>
                  <p:nvPr/>
                </p:nvSpPr>
                <p:spPr bwMode="auto">
                  <a:xfrm>
                    <a:off x="192036" y="140989"/>
                    <a:ext cx="442899" cy="721381"/>
                  </a:xfrm>
                  <a:custGeom>
                    <a:avLst/>
                    <a:gdLst>
                      <a:gd name="T0" fmla="*/ 44933507 w 140"/>
                      <a:gd name="T1" fmla="*/ 2104086045 h 152"/>
                      <a:gd name="T2" fmla="*/ 44933507 w 140"/>
                      <a:gd name="T3" fmla="*/ 2104086045 h 152"/>
                      <a:gd name="T4" fmla="*/ 0 w 140"/>
                      <a:gd name="T5" fmla="*/ 1969782479 h 152"/>
                      <a:gd name="T6" fmla="*/ 44933507 w 140"/>
                      <a:gd name="T7" fmla="*/ 1835478913 h 152"/>
                      <a:gd name="T8" fmla="*/ 134795782 w 140"/>
                      <a:gd name="T9" fmla="*/ 1701180079 h 152"/>
                      <a:gd name="T10" fmla="*/ 449316112 w 140"/>
                      <a:gd name="T11" fmla="*/ 1522105503 h 152"/>
                      <a:gd name="T12" fmla="*/ 449316112 w 140"/>
                      <a:gd name="T13" fmla="*/ 1522105503 h 152"/>
                      <a:gd name="T14" fmla="*/ 584111894 w 140"/>
                      <a:gd name="T15" fmla="*/ 1522105503 h 152"/>
                      <a:gd name="T16" fmla="*/ 629045401 w 140"/>
                      <a:gd name="T17" fmla="*/ 1522105503 h 152"/>
                      <a:gd name="T18" fmla="*/ 718907675 w 140"/>
                      <a:gd name="T19" fmla="*/ 1611642791 h 152"/>
                      <a:gd name="T20" fmla="*/ 718907675 w 140"/>
                      <a:gd name="T21" fmla="*/ 1611642791 h 152"/>
                      <a:gd name="T22" fmla="*/ 853703457 w 140"/>
                      <a:gd name="T23" fmla="*/ 2059319767 h 152"/>
                      <a:gd name="T24" fmla="*/ 853703457 w 140"/>
                      <a:gd name="T25" fmla="*/ 2059319767 h 152"/>
                      <a:gd name="T26" fmla="*/ 943570471 w 140"/>
                      <a:gd name="T27" fmla="*/ 2147483647 h 152"/>
                      <a:gd name="T28" fmla="*/ 988499239 w 140"/>
                      <a:gd name="T29" fmla="*/ 2147483647 h 152"/>
                      <a:gd name="T30" fmla="*/ 1078361513 w 140"/>
                      <a:gd name="T31" fmla="*/ 2104086045 h 152"/>
                      <a:gd name="T32" fmla="*/ 2021931984 w 140"/>
                      <a:gd name="T33" fmla="*/ 492447985 h 152"/>
                      <a:gd name="T34" fmla="*/ 2021931984 w 140"/>
                      <a:gd name="T35" fmla="*/ 492447985 h 152"/>
                      <a:gd name="T36" fmla="*/ 2147483647 w 140"/>
                      <a:gd name="T37" fmla="*/ 358144419 h 152"/>
                      <a:gd name="T38" fmla="*/ 2147483647 w 140"/>
                      <a:gd name="T39" fmla="*/ 223840854 h 152"/>
                      <a:gd name="T40" fmla="*/ 2147483647 w 140"/>
                      <a:gd name="T41" fmla="*/ 134303566 h 152"/>
                      <a:gd name="T42" fmla="*/ 2147483647 w 140"/>
                      <a:gd name="T43" fmla="*/ 0 h 152"/>
                      <a:gd name="T44" fmla="*/ 2147483647 w 140"/>
                      <a:gd name="T45" fmla="*/ 0 h 152"/>
                      <a:gd name="T46" fmla="*/ 2147483647 w 140"/>
                      <a:gd name="T47" fmla="*/ 0 h 152"/>
                      <a:gd name="T48" fmla="*/ 2147483647 w 140"/>
                      <a:gd name="T49" fmla="*/ 0 h 152"/>
                      <a:gd name="T50" fmla="*/ 2147483647 w 140"/>
                      <a:gd name="T51" fmla="*/ 44766278 h 152"/>
                      <a:gd name="T52" fmla="*/ 2147483647 w 140"/>
                      <a:gd name="T53" fmla="*/ 89537288 h 152"/>
                      <a:gd name="T54" fmla="*/ 2147483647 w 140"/>
                      <a:gd name="T55" fmla="*/ 223840854 h 152"/>
                      <a:gd name="T56" fmla="*/ 2147483647 w 140"/>
                      <a:gd name="T57" fmla="*/ 223840854 h 152"/>
                      <a:gd name="T58" fmla="*/ 2147483647 w 140"/>
                      <a:gd name="T59" fmla="*/ 1029662249 h 152"/>
                      <a:gd name="T60" fmla="*/ 1932069710 w 140"/>
                      <a:gd name="T61" fmla="*/ 1835478913 h 152"/>
                      <a:gd name="T62" fmla="*/ 1437820091 w 140"/>
                      <a:gd name="T63" fmla="*/ 2147483647 h 152"/>
                      <a:gd name="T64" fmla="*/ 1168228527 w 140"/>
                      <a:gd name="T65" fmla="*/ 2147483647 h 152"/>
                      <a:gd name="T66" fmla="*/ 1168228527 w 140"/>
                      <a:gd name="T67" fmla="*/ 2147483647 h 152"/>
                      <a:gd name="T68" fmla="*/ 1123295020 w 140"/>
                      <a:gd name="T69" fmla="*/ 2147483647 h 152"/>
                      <a:gd name="T70" fmla="*/ 1033432746 w 140"/>
                      <a:gd name="T71" fmla="*/ 2147483647 h 152"/>
                      <a:gd name="T72" fmla="*/ 853703457 w 140"/>
                      <a:gd name="T73" fmla="*/ 2147483647 h 152"/>
                      <a:gd name="T74" fmla="*/ 853703457 w 140"/>
                      <a:gd name="T75" fmla="*/ 2147483647 h 152"/>
                      <a:gd name="T76" fmla="*/ 584111894 w 140"/>
                      <a:gd name="T77" fmla="*/ 2147483647 h 152"/>
                      <a:gd name="T78" fmla="*/ 584111894 w 140"/>
                      <a:gd name="T79" fmla="*/ 2147483647 h 152"/>
                      <a:gd name="T80" fmla="*/ 449316112 w 140"/>
                      <a:gd name="T81" fmla="*/ 2147483647 h 152"/>
                      <a:gd name="T82" fmla="*/ 404387345 w 140"/>
                      <a:gd name="T83" fmla="*/ 2147483647 h 152"/>
                      <a:gd name="T84" fmla="*/ 359453838 w 140"/>
                      <a:gd name="T85" fmla="*/ 2147483647 h 152"/>
                      <a:gd name="T86" fmla="*/ 44933507 w 140"/>
                      <a:gd name="T87" fmla="*/ 2104086045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0"/>
                      <a:gd name="T133" fmla="*/ 0 h 152"/>
                      <a:gd name="T134" fmla="*/ 140 w 140"/>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0" h="152">
                        <a:moveTo>
                          <a:pt x="2" y="94"/>
                        </a:moveTo>
                        <a:lnTo>
                          <a:pt x="2" y="94"/>
                        </a:lnTo>
                        <a:lnTo>
                          <a:pt x="0" y="88"/>
                        </a:lnTo>
                        <a:lnTo>
                          <a:pt x="2" y="82"/>
                        </a:lnTo>
                        <a:lnTo>
                          <a:pt x="6" y="76"/>
                        </a:lnTo>
                        <a:lnTo>
                          <a:pt x="20" y="68"/>
                        </a:lnTo>
                        <a:lnTo>
                          <a:pt x="26" y="68"/>
                        </a:lnTo>
                        <a:lnTo>
                          <a:pt x="28" y="68"/>
                        </a:lnTo>
                        <a:lnTo>
                          <a:pt x="32" y="72"/>
                        </a:lnTo>
                        <a:lnTo>
                          <a:pt x="38" y="92"/>
                        </a:lnTo>
                        <a:lnTo>
                          <a:pt x="42" y="100"/>
                        </a:lnTo>
                        <a:lnTo>
                          <a:pt x="44" y="100"/>
                        </a:lnTo>
                        <a:lnTo>
                          <a:pt x="48" y="94"/>
                        </a:lnTo>
                        <a:lnTo>
                          <a:pt x="90" y="22"/>
                        </a:lnTo>
                        <a:lnTo>
                          <a:pt x="96" y="16"/>
                        </a:lnTo>
                        <a:lnTo>
                          <a:pt x="104" y="10"/>
                        </a:lnTo>
                        <a:lnTo>
                          <a:pt x="112" y="6"/>
                        </a:lnTo>
                        <a:lnTo>
                          <a:pt x="134" y="0"/>
                        </a:lnTo>
                        <a:lnTo>
                          <a:pt x="136" y="0"/>
                        </a:lnTo>
                        <a:lnTo>
                          <a:pt x="138" y="0"/>
                        </a:lnTo>
                        <a:lnTo>
                          <a:pt x="140" y="2"/>
                        </a:lnTo>
                        <a:lnTo>
                          <a:pt x="140" y="4"/>
                        </a:lnTo>
                        <a:lnTo>
                          <a:pt x="136" y="10"/>
                        </a:lnTo>
                        <a:lnTo>
                          <a:pt x="110" y="46"/>
                        </a:lnTo>
                        <a:lnTo>
                          <a:pt x="86" y="82"/>
                        </a:lnTo>
                        <a:lnTo>
                          <a:pt x="64" y="120"/>
                        </a:lnTo>
                        <a:lnTo>
                          <a:pt x="52" y="142"/>
                        </a:lnTo>
                        <a:lnTo>
                          <a:pt x="50" y="146"/>
                        </a:lnTo>
                        <a:lnTo>
                          <a:pt x="46" y="150"/>
                        </a:lnTo>
                        <a:lnTo>
                          <a:pt x="38" y="150"/>
                        </a:lnTo>
                        <a:lnTo>
                          <a:pt x="26" y="152"/>
                        </a:lnTo>
                        <a:lnTo>
                          <a:pt x="20" y="150"/>
                        </a:lnTo>
                        <a:lnTo>
                          <a:pt x="18" y="146"/>
                        </a:lnTo>
                        <a:lnTo>
                          <a:pt x="16" y="142"/>
                        </a:lnTo>
                        <a:lnTo>
                          <a:pt x="2" y="94"/>
                        </a:lnTo>
                        <a:close/>
                      </a:path>
                    </a:pathLst>
                  </a:custGeom>
                  <a:solidFill>
                    <a:srgbClr val="FFFFFF"/>
                  </a:solidFill>
                  <a:ln>
                    <a:noFill/>
                  </a:ln>
                </p:spPr>
                <p:txBody>
                  <a:bodyPr/>
                  <a:lstStyle/>
                  <a:p>
                    <a:pPr fontAlgn="auto">
                      <a:spcBef>
                        <a:spcPts val="0"/>
                      </a:spcBef>
                      <a:spcAft>
                        <a:spcPts val="0"/>
                      </a:spcAft>
                      <a:defRPr/>
                    </a:pPr>
                    <a:endParaRPr lang="en-SG" sz="1600" kern="0">
                      <a:solidFill>
                        <a:sysClr val="windowText" lastClr="000000"/>
                      </a:solidFill>
                      <a:latin typeface="宋体" panose="02010600030101010101" pitchFamily="2" charset="-122"/>
                    </a:endParaRPr>
                  </a:p>
                </p:txBody>
              </p:sp>
            </p:grpSp>
            <p:sp>
              <p:nvSpPr>
                <p:cNvPr id="87" name="44 CuadroTexto"/>
                <p:cNvSpPr>
                  <a:spLocks noChangeArrowheads="1"/>
                </p:cNvSpPr>
                <p:nvPr/>
              </p:nvSpPr>
              <p:spPr bwMode="auto">
                <a:xfrm>
                  <a:off x="1391668" y="1478553"/>
                  <a:ext cx="5339463" cy="841451"/>
                </a:xfrm>
                <a:prstGeom prst="rect">
                  <a:avLst/>
                </a:prstGeom>
                <a:noFill/>
                <a:ln w="9525">
                  <a:noFill/>
                  <a:miter lim="800000"/>
                </a:ln>
              </p:spPr>
              <p:txBody>
                <a:bodyPr lIns="0" tIns="0" rIns="0" bIns="0" anchor="ctr"/>
                <a:lstStyle/>
                <a:p>
                  <a:pPr algn="ctr" eaLnBrk="0" hangingPunct="0"/>
                  <a:r>
                    <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rPr>
                    <a:t>可持续发展</a:t>
                  </a:r>
                  <a:endParaRPr lang="zh-CN" altLang="en-US" sz="2400">
                    <a:solidFill>
                      <a:srgbClr val="000000"/>
                    </a:solidFill>
                    <a:effectLst>
                      <a:outerShdw blurRad="38100" dist="38100" dir="2700000" algn="tl">
                        <a:srgbClr val="C0C0C0"/>
                      </a:outerShdw>
                    </a:effectLst>
                    <a:latin typeface="宋体" panose="02010600030101010101" pitchFamily="2" charset="-122"/>
                    <a:cs typeface="Arial" panose="020B0604020202020204" pitchFamily="34" charset="0"/>
                  </a:endParaRPr>
                </a:p>
              </p:txBody>
            </p:sp>
          </p:grpSp>
        </p:grpSp>
      </p:grpSp>
      <p:sp>
        <p:nvSpPr>
          <p:cNvPr id="3" name="箭头3"/>
          <p:cNvSpPr/>
          <p:nvPr/>
        </p:nvSpPr>
        <p:spPr bwMode="gray">
          <a:xfrm flipV="1">
            <a:off x="2358568" y="4367584"/>
            <a:ext cx="1608137" cy="1874837"/>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spcBef>
                <a:spcPts val="0"/>
              </a:spcBef>
              <a:spcAft>
                <a:spcPts val="0"/>
              </a:spcAft>
              <a:defRPr/>
            </a:pPr>
            <a:endParaRPr lang="zh-CN" altLang="en-US">
              <a:solidFill>
                <a:sysClr val="windowText" lastClr="000000"/>
              </a:solidFill>
              <a:latin typeface="Calibri" panose="020F0502020204030204"/>
              <a:ea typeface="宋体" panose="02010600030101010101" pitchFamily="2" charset="-122"/>
            </a:endParaRPr>
          </a:p>
        </p:txBody>
      </p:sp>
      <p:sp>
        <p:nvSpPr>
          <p:cNvPr id="4" name="箭头2"/>
          <p:cNvSpPr/>
          <p:nvPr/>
        </p:nvSpPr>
        <p:spPr bwMode="gray">
          <a:xfrm rot="16200000">
            <a:off x="3075324" y="2932008"/>
            <a:ext cx="477837" cy="191135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spcBef>
                <a:spcPts val="0"/>
              </a:spcBef>
              <a:spcAft>
                <a:spcPts val="0"/>
              </a:spcAft>
              <a:defRPr/>
            </a:pPr>
            <a:endParaRPr lang="zh-CN" altLang="en-US">
              <a:solidFill>
                <a:sysClr val="windowText" lastClr="000000"/>
              </a:solidFill>
              <a:latin typeface="Calibri" panose="020F0502020204030204"/>
              <a:ea typeface="宋体" panose="02010600030101010101" pitchFamily="2" charset="-122"/>
            </a:endParaRPr>
          </a:p>
        </p:txBody>
      </p:sp>
      <p:sp>
        <p:nvSpPr>
          <p:cNvPr id="5" name="箭头1"/>
          <p:cNvSpPr/>
          <p:nvPr/>
        </p:nvSpPr>
        <p:spPr bwMode="gray">
          <a:xfrm>
            <a:off x="2358568" y="1274816"/>
            <a:ext cx="1608137"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spcBef>
                <a:spcPts val="0"/>
              </a:spcBef>
              <a:spcAft>
                <a:spcPts val="0"/>
              </a:spcAft>
              <a:defRPr/>
            </a:pPr>
            <a:endParaRPr lang="zh-CN" altLang="en-US">
              <a:solidFill>
                <a:sysClr val="windowText" lastClr="000000"/>
              </a:solidFill>
              <a:latin typeface="Calibri" panose="020F0502020204030204"/>
              <a:ea typeface="宋体" panose="02010600030101010101" pitchFamily="2" charset="-122"/>
            </a:endParaRPr>
          </a:p>
        </p:txBody>
      </p:sp>
      <p:sp>
        <p:nvSpPr>
          <p:cNvPr id="6" name="箭头2"/>
          <p:cNvSpPr/>
          <p:nvPr/>
        </p:nvSpPr>
        <p:spPr bwMode="gray">
          <a:xfrm rot="16200000">
            <a:off x="3075324" y="1933153"/>
            <a:ext cx="477837" cy="191135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spcBef>
                <a:spcPts val="0"/>
              </a:spcBef>
              <a:spcAft>
                <a:spcPts val="0"/>
              </a:spcAft>
              <a:defRPr/>
            </a:pPr>
            <a:endParaRPr lang="zh-CN" altLang="en-US">
              <a:solidFill>
                <a:sysClr val="windowText" lastClr="000000"/>
              </a:solidFill>
              <a:latin typeface="Calibri" panose="020F0502020204030204"/>
              <a:ea typeface="宋体" panose="02010600030101010101" pitchFamily="2" charset="-122"/>
            </a:endParaRPr>
          </a:p>
        </p:txBody>
      </p:sp>
      <p:sp>
        <p:nvSpPr>
          <p:cNvPr id="7" name="箭头2"/>
          <p:cNvSpPr/>
          <p:nvPr/>
        </p:nvSpPr>
        <p:spPr bwMode="gray">
          <a:xfrm rot="16200000">
            <a:off x="3075324" y="3932768"/>
            <a:ext cx="477837" cy="191135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spcBef>
                <a:spcPts val="0"/>
              </a:spcBef>
              <a:spcAft>
                <a:spcPts val="0"/>
              </a:spcAft>
              <a:defRPr/>
            </a:pPr>
            <a:endParaRPr lang="zh-CN" altLang="en-US">
              <a:solidFill>
                <a:sysClr val="windowText" lastClr="000000"/>
              </a:solidFill>
              <a:latin typeface="Calibri" panose="020F0502020204030204"/>
              <a:ea typeface="宋体" panose="02010600030101010101" pitchFamily="2" charset="-122"/>
            </a:endParaRPr>
          </a:p>
        </p:txBody>
      </p:sp>
      <p:sp>
        <p:nvSpPr>
          <p:cNvPr id="8" name="Oval 19"/>
          <p:cNvSpPr>
            <a:spLocks noChangeArrowheads="1"/>
          </p:cNvSpPr>
          <p:nvPr/>
        </p:nvSpPr>
        <p:spPr bwMode="auto">
          <a:xfrm>
            <a:off x="308610" y="2649855"/>
            <a:ext cx="2969260" cy="2000250"/>
          </a:xfrm>
          <a:prstGeom prst="roundRect">
            <a:avLst/>
          </a:prstGeom>
          <a:solidFill>
            <a:schemeClr val="accent1"/>
          </a:solidFill>
          <a:ln w="3175" cap="flat" cmpd="sng" algn="ctr">
            <a:noFill/>
            <a:prstDash val="solid"/>
          </a:ln>
          <a:effectLst>
            <a:outerShdw blurRad="50800" dist="38100" dir="2700000" algn="tl" rotWithShape="0">
              <a:prstClr val="black">
                <a:alpha val="40000"/>
              </a:prstClr>
            </a:outerShdw>
          </a:effectLst>
        </p:spPr>
        <p:txBody>
          <a:bodyPr lIns="125971" rIns="125971" bIns="179958" anchor="ctr"/>
          <a:p>
            <a:pPr algn="ctr"/>
            <a:r>
              <a:rPr lang="zh-CN" altLang="en-US" sz="3200" b="1" dirty="0" smtClean="0">
                <a:solidFill>
                  <a:schemeClr val="bg1"/>
                </a:solidFill>
                <a:sym typeface="+mn-ea"/>
              </a:rPr>
              <a:t>智慧博物馆的</a:t>
            </a:r>
            <a:endParaRPr lang="zh-CN" altLang="en-US" sz="3200" b="1" dirty="0" smtClean="0">
              <a:solidFill>
                <a:schemeClr val="bg1"/>
              </a:solidFill>
              <a:sym typeface="+mn-ea"/>
            </a:endParaRPr>
          </a:p>
          <a:p>
            <a:pPr algn="ctr"/>
            <a:r>
              <a:rPr lang="zh-CN" altLang="en-US" sz="3200" b="1" dirty="0" smtClean="0">
                <a:solidFill>
                  <a:schemeClr val="bg1"/>
                </a:solidFill>
                <a:sym typeface="+mn-ea"/>
              </a:rPr>
              <a:t>项目建设</a:t>
            </a:r>
            <a:endParaRPr lang="zh-CN" altLang="en-US" sz="3200" b="1"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up)">
                                      <p:cBhvr>
                                        <p:cTn id="2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theme/theme1.xml><?xml version="1.0" encoding="utf-8"?>
<a:theme xmlns:a="http://schemas.openxmlformats.org/drawingml/2006/main" name="Office 主题">
  <a:themeElements>
    <a:clrScheme name="自定义 2687">
      <a:dk1>
        <a:srgbClr val="000000"/>
      </a:dk1>
      <a:lt1>
        <a:srgbClr val="FFFFFF"/>
      </a:lt1>
      <a:dk2>
        <a:srgbClr val="003A56"/>
      </a:dk2>
      <a:lt2>
        <a:srgbClr val="002D46"/>
      </a:lt2>
      <a:accent1>
        <a:srgbClr val="002D46"/>
      </a:accent1>
      <a:accent2>
        <a:srgbClr val="003A56"/>
      </a:accent2>
      <a:accent3>
        <a:srgbClr val="002D46"/>
      </a:accent3>
      <a:accent4>
        <a:srgbClr val="003A56"/>
      </a:accent4>
      <a:accent5>
        <a:srgbClr val="002D46"/>
      </a:accent5>
      <a:accent6>
        <a:srgbClr val="003A56"/>
      </a:accent6>
      <a:hlink>
        <a:srgbClr val="0070C0"/>
      </a:hlink>
      <a:folHlink>
        <a:srgbClr val="0089D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3713</Words>
  <Application>WPS 演示</Application>
  <PresentationFormat>自定义</PresentationFormat>
  <Paragraphs>296</Paragraphs>
  <Slides>36</Slides>
  <Notes>26</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36</vt:i4>
      </vt:variant>
    </vt:vector>
  </HeadingPairs>
  <TitlesOfParts>
    <vt:vector size="57" baseType="lpstr">
      <vt:lpstr>Arial</vt:lpstr>
      <vt:lpstr>宋体</vt:lpstr>
      <vt:lpstr>Wingdings</vt:lpstr>
      <vt:lpstr>微软雅黑</vt:lpstr>
      <vt:lpstr>DFGothic-EB</vt:lpstr>
      <vt:lpstr>Impact</vt:lpstr>
      <vt:lpstr>Roboto</vt:lpstr>
      <vt:lpstr>Helvetica Neue</vt:lpstr>
      <vt:lpstr>Source Sans Pro</vt:lpstr>
      <vt:lpstr>Calibri</vt:lpstr>
      <vt:lpstr>Franklin Gothic Medium</vt:lpstr>
      <vt:lpstr>Arial Unicode MS</vt:lpstr>
      <vt:lpstr>Times New Roman</vt:lpstr>
      <vt:lpstr>Calibri</vt:lpstr>
      <vt:lpstr>Times New Roman</vt:lpstr>
      <vt:lpstr>Arial</vt:lpstr>
      <vt:lpstr>黑体</vt:lpstr>
      <vt:lpstr>MS Mincho</vt:lpstr>
      <vt:lpstr>Vrinda</vt:lpstr>
      <vt:lpstr>Segoe Print</vt:lpstr>
      <vt:lpstr>Office 主题</vt:lpstr>
      <vt:lpstr>PowerPoint 演示文稿</vt:lpstr>
      <vt:lpstr>PowerPoint 演示文稿</vt:lpstr>
      <vt:lpstr>PowerPoint 演示文稿</vt:lpstr>
      <vt:lpstr>习近平总书记指出：“建设世界科技强国”</vt:lpstr>
      <vt:lpstr>《推动共建丝绸之路经济带和21世纪海上丝绸之路的愿景与行动》</vt:lpstr>
      <vt:lpstr>丝绸之路经济带的黄金段——甘肃</vt:lpstr>
      <vt:lpstr>甘肃省规模较大的综合性博物馆——甘肃省博物馆</vt:lpstr>
      <vt:lpstr>甘肃省博物馆五大展览</vt:lpstr>
      <vt:lpstr>甘肃省博物馆创新科普热点——智慧博物馆</vt:lpstr>
      <vt:lpstr>甘肃省博物馆创新科普热点——智慧博物馆</vt:lpstr>
      <vt:lpstr>甘肃省博物馆创新科普热点——智慧博物馆</vt:lpstr>
      <vt:lpstr>甘肃省博物馆创新科普热点——智慧博物馆</vt:lpstr>
      <vt:lpstr>甘肃省博物馆“智慧博物馆”创新看点</vt:lpstr>
      <vt:lpstr>甘肃省博物馆创新科普热点——智慧博物馆</vt:lpstr>
      <vt:lpstr>甘肃省博物馆创新科普热点——智慧博物馆</vt:lpstr>
      <vt:lpstr>PowerPoint 演示文稿</vt:lpstr>
      <vt:lpstr>甘肃省博物馆科普教育工作的精彩亮点</vt:lpstr>
      <vt:lpstr>讲解服务——普及科学知识 弘扬科学精神 提高全民科学素养</vt:lpstr>
      <vt:lpstr>讲解服务——普及科学知识 弘扬科学精神 提高全民科学素养</vt:lpstr>
      <vt:lpstr>讲解服务——普及科学知识 弘扬科学精神 提高全民科学素养</vt:lpstr>
      <vt:lpstr>讲解服务——普及科学知识 弘扬科学精神 提高全民科学素养</vt:lpstr>
      <vt:lpstr>PowerPoint 演示文稿</vt:lpstr>
      <vt:lpstr>社会教育活动——立足馆藏特色  开展科普宣传活动</vt:lpstr>
      <vt:lpstr>社会教育活动——立足馆藏特色  开展科普宣传活动</vt:lpstr>
      <vt:lpstr>社会教育活动——立足馆藏特色  开展科普宣传活动</vt:lpstr>
      <vt:lpstr>社会教育活动——立足馆藏特色  开展科普宣传活动</vt:lpstr>
      <vt:lpstr>社会教育活动——立足馆藏特色  开展科普宣传活动</vt:lpstr>
      <vt:lpstr>馆校项目——开辟科普“第二课堂”</vt:lpstr>
      <vt:lpstr>PowerPoint 演示文稿</vt:lpstr>
      <vt:lpstr>PowerPoint 演示文稿</vt:lpstr>
      <vt:lpstr>博物馆2018科普教育的展望和思考</vt:lpstr>
      <vt:lpstr>博物馆2018科普教育的展望和思考</vt:lpstr>
      <vt:lpstr>博物馆2018科普教育的展望和思考</vt:lpstr>
      <vt:lpstr>博物馆2018科普教育的展望和思考</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157</cp:revision>
  <dcterms:created xsi:type="dcterms:W3CDTF">2016-05-08T11:31:00Z</dcterms:created>
  <dcterms:modified xsi:type="dcterms:W3CDTF">2017-12-11T16:17:50Z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