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59" r:id="rId4"/>
    <p:sldId id="256" r:id="rId5"/>
    <p:sldId id="285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09" r:id="rId15"/>
    <p:sldId id="267" r:id="rId16"/>
    <p:sldId id="286" r:id="rId17"/>
    <p:sldId id="268" r:id="rId18"/>
    <p:sldId id="269" r:id="rId19"/>
    <p:sldId id="271" r:id="rId20"/>
    <p:sldId id="273" r:id="rId21"/>
    <p:sldId id="274" r:id="rId22"/>
    <p:sldId id="275" r:id="rId23"/>
    <p:sldId id="276" r:id="rId24"/>
    <p:sldId id="277" r:id="rId25"/>
    <p:sldId id="311" r:id="rId26"/>
    <p:sldId id="278" r:id="rId27"/>
    <p:sldId id="279" r:id="rId28"/>
    <p:sldId id="280" r:id="rId29"/>
    <p:sldId id="284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319" autoAdjust="0"/>
    <p:restoredTop sz="94660"/>
  </p:normalViewPr>
  <p:slideViewPr>
    <p:cSldViewPr snapToGrid="0">
      <p:cViewPr varScale="1">
        <p:scale>
          <a:sx n="94" d="100"/>
          <a:sy n="94" d="100"/>
        </p:scale>
        <p:origin x="-582" y="-96"/>
      </p:cViewPr>
      <p:guideLst>
        <p:guide orient="horz" pos="1652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111BE-1CA3-41EB-B759-88D70D4EC2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615F-1398-42E7-911A-F70D217FD7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47" y="361340"/>
            <a:ext cx="1449819" cy="415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3520" y="2995295"/>
            <a:ext cx="2919730" cy="1882140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en-US" sz="1400" dirty="0" smtClean="0"/>
              <a:t>基地</a:t>
            </a:r>
            <a:r>
              <a:rPr lang="zh-CN" altLang="zh-CN" sz="1400" dirty="0" smtClean="0"/>
              <a:t>配置</a:t>
            </a:r>
            <a:r>
              <a:rPr lang="zh-CN" altLang="zh-CN" sz="1400" dirty="0"/>
              <a:t>了应急救援直升飞机系统，建设矿山安全应急救援中心，组建了应急救援队，保证矿山救护、森林防火等情况的应急处置，该系统已经被省安监局命名为全省非煤矿山安全应急救援基地。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03957"/>
            <a:ext cx="2718525" cy="178836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  <p:pic>
        <p:nvPicPr>
          <p:cNvPr id="10" name="图片 9" descr="6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2480" y="1116965"/>
            <a:ext cx="5581650" cy="338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2080" y="1291590"/>
            <a:ext cx="2730500" cy="3126105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6.</a:t>
            </a:r>
            <a:r>
              <a:rPr lang="zh-CN" altLang="zh-CN" sz="1400" dirty="0" smtClean="0"/>
              <a:t>基地</a:t>
            </a:r>
            <a:r>
              <a:rPr lang="zh-CN" altLang="zh-CN" sz="1400" dirty="0"/>
              <a:t>积极与周边村镇对接实施精准扶贫，为当地群众修缮住房、提供就业岗位、修筑道路河堤、建设文化广场、解决人畜饮水、亮化美化村庄等，有力地促进了和谐绿色矿山建设</a:t>
            </a:r>
            <a:r>
              <a:rPr lang="zh-CN" altLang="zh-CN" sz="1400" dirty="0" smtClean="0"/>
              <a:t>。</a:t>
            </a:r>
            <a:endParaRPr lang="en-US" altLang="zh-CN" sz="1400" dirty="0" smtClean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近年来</a:t>
            </a:r>
            <a:r>
              <a:rPr lang="zh-CN" altLang="zh-CN" sz="1400" dirty="0"/>
              <a:t>，由金徽矿业发起成立的金徽正能量公益基金会，先后为当地教育、交通、水利及新农村建设等捐赠资金上亿元。</a:t>
            </a:r>
            <a:endParaRPr lang="zh-CN" altLang="zh-CN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60" y="874051"/>
            <a:ext cx="4691726" cy="3125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4" y="1326191"/>
            <a:ext cx="4691726" cy="3127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04" y="1740677"/>
            <a:ext cx="4691726" cy="3127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/>
          <a:stretch>
            <a:fillRect/>
          </a:stretch>
        </p:blipFill>
        <p:spPr>
          <a:xfrm>
            <a:off x="4050030" y="2329180"/>
            <a:ext cx="4692015" cy="253365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2647" y="933250"/>
            <a:ext cx="8653030" cy="929770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7.</a:t>
            </a:r>
            <a:r>
              <a:rPr lang="zh-CN" altLang="zh-CN" sz="1400" dirty="0" smtClean="0"/>
              <a:t>为了</a:t>
            </a:r>
            <a:r>
              <a:rPr lang="zh-CN" altLang="zh-CN" sz="1400" dirty="0"/>
              <a:t>更好的推动基地科普</a:t>
            </a:r>
            <a:r>
              <a:rPr lang="zh-CN" altLang="zh-CN" sz="1400" dirty="0" smtClean="0"/>
              <a:t>工作</a:t>
            </a:r>
            <a:r>
              <a:rPr lang="zh-CN" altLang="en-US" sz="1400" dirty="0" smtClean="0"/>
              <a:t>建设</a:t>
            </a:r>
            <a:r>
              <a:rPr lang="zh-CN" altLang="zh-CN" sz="1400" dirty="0" smtClean="0"/>
              <a:t>，</a:t>
            </a:r>
            <a:r>
              <a:rPr lang="zh-CN" altLang="zh-CN" sz="1400" dirty="0"/>
              <a:t>基地成立了科普工作委员会；委员会主任由探矿高级工程师、副总经理兼任，委员会下设科普教育工作办公室，办公室设在旅游服务中心，具体负责基地科普宣传和旅游接待工作</a:t>
            </a:r>
            <a:r>
              <a:rPr lang="zh-CN" altLang="zh-CN" sz="1400" dirty="0" smtClean="0"/>
              <a:t>。</a:t>
            </a:r>
            <a:endParaRPr lang="zh-CN" altLang="zh-CN" sz="1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2" y="2168736"/>
            <a:ext cx="4281055" cy="285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" y="2160481"/>
            <a:ext cx="4673312" cy="272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050" y="861695"/>
            <a:ext cx="3876040" cy="1302385"/>
          </a:xfrm>
        </p:spPr>
        <p:txBody>
          <a:bodyPr>
            <a:noAutofit/>
          </a:bodyPr>
          <a:lstStyle/>
          <a:p>
            <a:pPr marL="0" indent="457200" algn="just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基地充分利用人力资源优势，整合公司的探矿、采矿、选矿、机械等方面的高级工程师，经常开展授课、交流活动，不断提升科普工作人员的科普能力和水平。</a:t>
            </a:r>
            <a:endParaRPr lang="zh-CN" altLang="zh-CN" sz="14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  <p:pic>
        <p:nvPicPr>
          <p:cNvPr id="24" name="图片 23" descr="微信图片_2017111621410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22090" y="1214755"/>
            <a:ext cx="4924425" cy="3197860"/>
          </a:xfrm>
          <a:prstGeom prst="rect">
            <a:avLst/>
          </a:prstGeom>
        </p:spPr>
      </p:pic>
      <p:pic>
        <p:nvPicPr>
          <p:cNvPr id="11" name="图片 10" descr="阅览室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" y="2386965"/>
            <a:ext cx="3603625" cy="2402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0970" y="3337560"/>
            <a:ext cx="3372485" cy="1530985"/>
          </a:xfrm>
        </p:spPr>
        <p:txBody>
          <a:bodyPr>
            <a:normAutofit fontScale="92500"/>
          </a:bodyPr>
          <a:lstStyle/>
          <a:p>
            <a:pPr marL="0" indent="457200" algn="just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</a:t>
            </a:r>
            <a:r>
              <a:rPr lang="zh-CN" altLang="zh-CN" sz="1400" dirty="0" smtClean="0">
                <a:sym typeface="+mn-ea"/>
              </a:rPr>
              <a:t>组建了金徽矿业研究院，建成了</a:t>
            </a:r>
            <a:r>
              <a:rPr lang="en-US" altLang="zh-CN" sz="1400" dirty="0" smtClean="0">
                <a:sym typeface="+mn-ea"/>
              </a:rPr>
              <a:t>5000</a:t>
            </a:r>
            <a:r>
              <a:rPr lang="zh-CN" altLang="zh-CN" sz="1400" dirty="0" smtClean="0">
                <a:sym typeface="+mn-ea"/>
              </a:rPr>
              <a:t>平方米的科研楼，供专家及合作院校开展课题研究；</a:t>
            </a:r>
            <a:r>
              <a:rPr lang="zh-CN" altLang="zh-CN" sz="1400" dirty="0"/>
              <a:t>在不断加强自身科普硬件设施完善和创新科普方式的同时，积极将科普教育工作不断</a:t>
            </a:r>
            <a:r>
              <a:rPr lang="zh-CN" altLang="zh-CN" sz="1400" dirty="0" smtClean="0"/>
              <a:t>向</a:t>
            </a:r>
            <a:r>
              <a:rPr lang="zh-CN" altLang="en-US" sz="1400" dirty="0" smtClean="0"/>
              <a:t>更深层面</a:t>
            </a:r>
            <a:r>
              <a:rPr lang="zh-CN" altLang="zh-CN" sz="1400" dirty="0" smtClean="0"/>
              <a:t>推进</a:t>
            </a:r>
            <a:r>
              <a:rPr lang="zh-CN" altLang="en-US" sz="1400" dirty="0" smtClean="0"/>
              <a:t>：</a:t>
            </a:r>
            <a:endParaRPr lang="zh-CN" altLang="zh-CN" sz="1400" dirty="0"/>
          </a:p>
        </p:txBody>
      </p:sp>
      <p:pic>
        <p:nvPicPr>
          <p:cNvPr id="6" name="图片 5" descr="微信图片_201711241412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2090" y="1034415"/>
            <a:ext cx="3281680" cy="2185670"/>
          </a:xfrm>
          <a:prstGeom prst="rect">
            <a:avLst/>
          </a:prstGeom>
        </p:spPr>
      </p:pic>
      <p:pic>
        <p:nvPicPr>
          <p:cNvPr id="8" name="图片 7" descr="微信图片_20171117201609.jpg"/>
          <p:cNvPicPr>
            <a:picLocks noChangeAspect="1"/>
          </p:cNvPicPr>
          <p:nvPr/>
        </p:nvPicPr>
        <p:blipFill>
          <a:blip r:embed="rId2" cstate="print"/>
          <a:srcRect b="16401"/>
          <a:stretch>
            <a:fillRect/>
          </a:stretch>
        </p:blipFill>
        <p:spPr>
          <a:xfrm>
            <a:off x="3665855" y="1268095"/>
            <a:ext cx="5297170" cy="297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3545" y="821055"/>
            <a:ext cx="8317865" cy="1514475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一</a:t>
            </a:r>
            <a:r>
              <a:rPr lang="zh-CN" altLang="en-US" sz="1400" dirty="0"/>
              <a:t>、</a:t>
            </a:r>
            <a:r>
              <a:rPr lang="zh-CN" altLang="zh-CN" sz="1400" dirty="0" smtClean="0"/>
              <a:t>持续</a:t>
            </a:r>
            <a:r>
              <a:rPr lang="zh-CN" altLang="zh-CN" sz="1400" dirty="0"/>
              <a:t>加强交流合作，增强基地科普教育实力。</a:t>
            </a:r>
            <a:endParaRPr lang="zh-CN" altLang="zh-CN" sz="1400" dirty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基地在建之初，就与中国地质大学（武汉）、中南大学积极合作，建立了产学研基地和多个科技研发实验室，为在校学生提供了见习平台；今年，基地与</a:t>
            </a:r>
            <a:r>
              <a:rPr lang="zh-CN" altLang="zh-CN" sz="1400" dirty="0" smtClean="0"/>
              <a:t>兰资环</a:t>
            </a:r>
            <a:r>
              <a:rPr lang="zh-CN" altLang="en-US" sz="1400" dirty="0" smtClean="0"/>
              <a:t>等院校</a:t>
            </a:r>
            <a:r>
              <a:rPr lang="zh-CN" altLang="zh-CN" sz="1400" dirty="0" smtClean="0"/>
              <a:t>签订</a:t>
            </a:r>
            <a:r>
              <a:rPr lang="zh-CN" altLang="zh-CN" sz="1400" dirty="0"/>
              <a:t>了“校企合作战略协议”，并邀请兰州大学、兰州理工大学、天水师范等院校师生前往基地交流，建立了长期的科普交流平台。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2555875"/>
            <a:ext cx="3068320" cy="1889760"/>
          </a:xfrm>
          <a:prstGeom prst="rect">
            <a:avLst/>
          </a:prstGeom>
        </p:spPr>
      </p:pic>
      <p:pic>
        <p:nvPicPr>
          <p:cNvPr id="7" name="图片 6" descr="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0" y="2175510"/>
            <a:ext cx="3067050" cy="2045335"/>
          </a:xfrm>
          <a:prstGeom prst="rect">
            <a:avLst/>
          </a:prstGeom>
        </p:spPr>
      </p:pic>
      <p:pic>
        <p:nvPicPr>
          <p:cNvPr id="8" name="图片 7" descr="44"/>
          <p:cNvPicPr>
            <a:picLocks noChangeAspect="1"/>
          </p:cNvPicPr>
          <p:nvPr/>
        </p:nvPicPr>
        <p:blipFill>
          <a:blip r:embed="rId3"/>
          <a:srcRect l="-10721"/>
          <a:stretch>
            <a:fillRect/>
          </a:stretch>
        </p:blipFill>
        <p:spPr>
          <a:xfrm>
            <a:off x="5348605" y="2992755"/>
            <a:ext cx="3665855" cy="201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215" y="804545"/>
            <a:ext cx="8751570" cy="1045210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今年以来，北京大学、复旦大学、香港城市大学、天水师范等师生已经开始走进金徽矿业，接受基地生动、系统、形象、深刻、全面的地学知识学习和矿业文化培训；同时，多家科研机构、社团组织和各界有关人士也多次前往基地检查指导工作，给我们提供了宝贵的完善和提高建议。</a:t>
            </a:r>
            <a:endParaRPr lang="zh-CN" altLang="zh-CN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46" y="3373744"/>
            <a:ext cx="2505008" cy="1770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6" y="3431992"/>
            <a:ext cx="2567938" cy="1711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06" y="2125639"/>
            <a:ext cx="3225878" cy="215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34" y="1657003"/>
            <a:ext cx="2505008" cy="1670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3" y="1657003"/>
            <a:ext cx="2652011" cy="1807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6095" y="958850"/>
            <a:ext cx="8447405" cy="1198880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二</a:t>
            </a:r>
            <a:r>
              <a:rPr lang="zh-CN" altLang="en-US" sz="1400" dirty="0" smtClean="0"/>
              <a:t>、</a:t>
            </a:r>
            <a:r>
              <a:rPr lang="zh-CN" altLang="zh-CN" sz="1400" dirty="0" smtClean="0"/>
              <a:t>积极</a:t>
            </a:r>
            <a:r>
              <a:rPr lang="zh-CN" altLang="zh-CN" sz="1400" dirty="0"/>
              <a:t>参与主题活动，提供科普宣传发展平台。</a:t>
            </a:r>
            <a:endParaRPr lang="zh-CN" altLang="zh-CN" sz="1400" dirty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基地建成了融矿业文化与科普宣传为一体的矿业文化展览馆，通过声、光、电</a:t>
            </a:r>
            <a:r>
              <a:rPr lang="zh-CN" altLang="zh-CN" sz="1400" dirty="0" smtClean="0"/>
              <a:t>等</a:t>
            </a:r>
            <a:r>
              <a:rPr lang="zh-CN" altLang="en-US" sz="1400" dirty="0" smtClean="0"/>
              <a:t>手段，</a:t>
            </a:r>
            <a:r>
              <a:rPr lang="zh-CN" altLang="zh-CN" sz="1400" dirty="0" smtClean="0"/>
              <a:t>形成</a:t>
            </a:r>
            <a:r>
              <a:rPr lang="zh-CN" altLang="zh-CN" sz="1400" dirty="0"/>
              <a:t>了系统的科普流程，其中包括岩芯属性、特征，地质构造、矿带分布及成因；现代化采选矿工艺介绍和设备</a:t>
            </a:r>
            <a:r>
              <a:rPr lang="zh-CN" altLang="zh-CN" sz="1400" dirty="0" smtClean="0"/>
              <a:t>模型</a:t>
            </a:r>
            <a:r>
              <a:rPr lang="zh-CN" altLang="en-US" sz="1400" dirty="0" smtClean="0"/>
              <a:t>科普</a:t>
            </a:r>
            <a:r>
              <a:rPr lang="zh-CN" altLang="zh-CN" sz="1400" dirty="0" smtClean="0"/>
              <a:t>。</a:t>
            </a:r>
            <a:r>
              <a:rPr lang="en-US" altLang="zh-CN" sz="1400" dirty="0"/>
              <a:t>2017</a:t>
            </a:r>
            <a:r>
              <a:rPr lang="zh-CN" altLang="zh-CN" sz="1400" dirty="0"/>
              <a:t>年，基地</a:t>
            </a:r>
            <a:r>
              <a:rPr lang="zh-CN" altLang="zh-CN" sz="1400" dirty="0" smtClean="0"/>
              <a:t>参与</a:t>
            </a:r>
            <a:r>
              <a:rPr lang="zh-CN" altLang="en-US" sz="1400" dirty="0" smtClean="0"/>
              <a:t>了</a:t>
            </a:r>
            <a:r>
              <a:rPr lang="zh-CN" altLang="zh-CN" sz="1400" dirty="0" smtClean="0"/>
              <a:t>“地球日”</a:t>
            </a:r>
            <a:r>
              <a:rPr lang="zh-CN" altLang="zh-CN" sz="1400" dirty="0"/>
              <a:t>主题活动，参加了“全产业链大会”，开展了形势多样的科普活动，全年科普经费超过</a:t>
            </a:r>
            <a:r>
              <a:rPr lang="en-US" altLang="zh-CN" sz="1400" dirty="0"/>
              <a:t>100</a:t>
            </a:r>
            <a:r>
              <a:rPr lang="zh-CN" altLang="zh-CN" sz="1400" dirty="0"/>
              <a:t>万元。</a:t>
            </a:r>
            <a:endParaRPr lang="zh-CN" altLang="zh-CN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748915"/>
            <a:ext cx="2756535" cy="176720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pic>
        <p:nvPicPr>
          <p:cNvPr id="2" name="图片 1" descr="111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1025" y="2748915"/>
            <a:ext cx="2650490" cy="1767840"/>
          </a:xfrm>
          <a:prstGeom prst="rect">
            <a:avLst/>
          </a:prstGeom>
        </p:spPr>
      </p:pic>
      <p:pic>
        <p:nvPicPr>
          <p:cNvPr id="4" name="图片 3" descr="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2748915"/>
            <a:ext cx="3046730" cy="176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9260" y="3435350"/>
            <a:ext cx="8434705" cy="777875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三是创新矿业发展方式，践行生态环保绿色理念。</a:t>
            </a:r>
            <a:endParaRPr lang="zh-CN" altLang="zh-CN" sz="1400" dirty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本着“改变传统矿山发展模式、创新矿业发展方式的思路”，认真践行“绿水青山就是金山银山”的发展理念，依托绿色矿山建设，建成了樱花大道、迎宾瀑布、劲松迎客、森林栈道等一系列景点设施及旅游接待设施；</a:t>
            </a:r>
            <a:r>
              <a:rPr lang="zh-CN" altLang="zh-CN" sz="1400" dirty="0">
                <a:sym typeface="+mn-ea"/>
              </a:rPr>
              <a:t>基地青山环抱，楼宇林立，三季有花，四季长青，地上是公园，地下是工厂，为新常态下矿山企业的发展树立了标杆。</a:t>
            </a:r>
            <a:endParaRPr lang="zh-CN" altLang="zh-CN" sz="1400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pic>
        <p:nvPicPr>
          <p:cNvPr id="6" name="图片 5" descr="1玫瑰园.jpg"/>
          <p:cNvPicPr>
            <a:picLocks noChangeAspect="1"/>
          </p:cNvPicPr>
          <p:nvPr/>
        </p:nvPicPr>
        <p:blipFill>
          <a:blip r:embed="rId1" cstate="print"/>
          <a:srcRect b="11979"/>
          <a:stretch>
            <a:fillRect/>
          </a:stretch>
        </p:blipFill>
        <p:spPr>
          <a:xfrm>
            <a:off x="597535" y="782320"/>
            <a:ext cx="8098155" cy="268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7960" y="673735"/>
            <a:ext cx="8804275" cy="1693545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四</a:t>
            </a:r>
            <a:r>
              <a:rPr lang="zh-CN" altLang="en-US" sz="1400" dirty="0" smtClean="0"/>
              <a:t>、</a:t>
            </a:r>
            <a:r>
              <a:rPr lang="zh-CN" altLang="zh-CN" sz="1400" dirty="0" smtClean="0"/>
              <a:t>贯彻</a:t>
            </a:r>
            <a:r>
              <a:rPr lang="zh-CN" altLang="zh-CN" sz="1400" dirty="0"/>
              <a:t>落实以人为本，不断提高员工生活品质。</a:t>
            </a:r>
            <a:endParaRPr lang="zh-CN" altLang="zh-CN" sz="1400" dirty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基地按照投资人提出的“以人为本”理念</a:t>
            </a:r>
            <a:r>
              <a:rPr lang="zh-CN" altLang="zh-CN" sz="1400" dirty="0" smtClean="0"/>
              <a:t>，为</a:t>
            </a:r>
            <a:r>
              <a:rPr lang="zh-CN" altLang="zh-CN" sz="1400" dirty="0"/>
              <a:t>员工免费提供就餐、住宿、理发、医疗等服务，为一线员工免费提供搓澡、修脚、按摩、洗衣服务，让身处一线的工人享受到应有的尊严和全社会对他们应该给予的</a:t>
            </a:r>
            <a:r>
              <a:rPr lang="zh-CN" altLang="zh-CN" sz="1400" dirty="0" smtClean="0"/>
              <a:t>尊重</a:t>
            </a:r>
            <a:r>
              <a:rPr lang="zh-CN" altLang="en-US" sz="1400" dirty="0" smtClean="0"/>
              <a:t>。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2101850"/>
            <a:ext cx="3991610" cy="24409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2101850"/>
            <a:ext cx="4339590" cy="2440305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30141" y="915168"/>
            <a:ext cx="6883232" cy="12037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sz="2700" dirty="0"/>
              <a:t>金徽矿业在</a:t>
            </a:r>
            <a:r>
              <a:rPr lang="zh-CN" altLang="zh-CN" sz="2700" dirty="0" smtClean="0"/>
              <a:t>科普绿色</a:t>
            </a:r>
            <a:r>
              <a:rPr lang="zh-CN" altLang="zh-CN" sz="2700" dirty="0"/>
              <a:t>矿山建设中</a:t>
            </a:r>
            <a:r>
              <a:rPr lang="zh-CN" altLang="zh-CN" sz="2700" dirty="0" smtClean="0"/>
              <a:t>的</a:t>
            </a:r>
            <a:r>
              <a:rPr lang="zh-CN" altLang="en-US" sz="2700" dirty="0" smtClean="0"/>
              <a:t>创新</a:t>
            </a:r>
            <a:r>
              <a:rPr lang="zh-CN" altLang="zh-CN" sz="2700" dirty="0" smtClean="0"/>
              <a:t>实践</a:t>
            </a:r>
            <a:endParaRPr lang="zh-CN" altLang="en-US" sz="27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390398" y="2607832"/>
            <a:ext cx="4041577" cy="1257300"/>
          </a:xfrm>
        </p:spPr>
        <p:txBody>
          <a:bodyPr>
            <a:noAutofit/>
          </a:bodyPr>
          <a:lstStyle/>
          <a:p>
            <a:pPr>
              <a:lnSpc>
                <a:spcPts val="3300"/>
              </a:lnSpc>
            </a:pPr>
            <a:r>
              <a:rPr lang="zh-CN" altLang="en-US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金徽矿业科普教育基地</a:t>
            </a:r>
            <a:endParaRPr lang="en-US" altLang="zh-CN" sz="225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300"/>
              </a:lnSpc>
            </a:pPr>
            <a:endParaRPr lang="en-US" altLang="zh-CN" sz="225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3300"/>
              </a:lnSpc>
            </a:pPr>
            <a:r>
              <a:rPr lang="en-US" altLang="zh-CN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25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兰州</a:t>
            </a:r>
            <a:endParaRPr lang="zh-CN" altLang="en-US" sz="225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3370" y="699135"/>
            <a:ext cx="8556625" cy="1192530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为员工建设</a:t>
            </a:r>
            <a:r>
              <a:rPr lang="zh-CN" altLang="zh-CN" sz="1400" dirty="0" smtClean="0"/>
              <a:t>了</a:t>
            </a:r>
            <a:r>
              <a:rPr lang="zh-CN" altLang="en-US" sz="1400" dirty="0" smtClean="0"/>
              <a:t>金徽</a:t>
            </a:r>
            <a:r>
              <a:rPr lang="zh-CN" altLang="zh-CN" sz="1400" dirty="0" smtClean="0"/>
              <a:t>关爱</a:t>
            </a:r>
            <a:r>
              <a:rPr lang="zh-CN" altLang="zh-CN" sz="1400" dirty="0"/>
              <a:t>员工公寓，高档建设的员工家园，免收物业费、停车费、暖气费、子女入托费等</a:t>
            </a:r>
            <a:r>
              <a:rPr lang="en-US" altLang="zh-CN" sz="1400" dirty="0"/>
              <a:t>13</a:t>
            </a:r>
            <a:r>
              <a:rPr lang="zh-CN" altLang="zh-CN" sz="1400" dirty="0" smtClean="0"/>
              <a:t>项</a:t>
            </a:r>
            <a:r>
              <a:rPr lang="zh-CN" altLang="en-US" sz="1400" dirty="0" smtClean="0"/>
              <a:t>费用</a:t>
            </a:r>
            <a:r>
              <a:rPr lang="zh-CN" altLang="zh-CN" sz="1400" dirty="0" smtClean="0"/>
              <a:t>，</a:t>
            </a:r>
            <a:r>
              <a:rPr lang="zh-CN" altLang="zh-CN" sz="1400" dirty="0"/>
              <a:t>基地也将这些企业文化理念作为一种科普资源，面向社会</a:t>
            </a:r>
            <a:r>
              <a:rPr lang="zh-CN" altLang="zh-CN" sz="1400" dirty="0" smtClean="0"/>
              <a:t>，</a:t>
            </a:r>
            <a:r>
              <a:rPr lang="zh-CN" altLang="en-US" sz="1400" dirty="0" smtClean="0"/>
              <a:t>并</a:t>
            </a:r>
            <a:r>
              <a:rPr lang="zh-CN" altLang="zh-CN" sz="1400" dirty="0" smtClean="0"/>
              <a:t>呼吁</a:t>
            </a:r>
            <a:r>
              <a:rPr lang="zh-CN" altLang="zh-CN" sz="1400" dirty="0"/>
              <a:t>全社会共同携手，建设和谐、幸福、多元、美丽的科普家园。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66" y="1456776"/>
            <a:ext cx="2382119" cy="35731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4" y="1781452"/>
            <a:ext cx="5992896" cy="2907857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" y="711200"/>
            <a:ext cx="6096000" cy="3085465"/>
          </a:xfrm>
        </p:spPr>
        <p:txBody>
          <a:bodyPr>
            <a:no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 smtClean="0"/>
              <a:t>五</a:t>
            </a:r>
            <a:r>
              <a:rPr lang="zh-CN" altLang="en-US" sz="1400" dirty="0"/>
              <a:t>、</a:t>
            </a:r>
            <a:r>
              <a:rPr lang="zh-CN" altLang="zh-CN" sz="1400" dirty="0" smtClean="0"/>
              <a:t>拓宽</a:t>
            </a:r>
            <a:r>
              <a:rPr lang="zh-CN" altLang="zh-CN" sz="1400" dirty="0"/>
              <a:t>科普宣传渠道，提档升级科普</a:t>
            </a:r>
            <a:r>
              <a:rPr lang="zh-CN" altLang="zh-CN" sz="1400" dirty="0" smtClean="0"/>
              <a:t>工作</a:t>
            </a:r>
            <a:r>
              <a:rPr lang="zh-CN" altLang="en-US" sz="1400" dirty="0" smtClean="0"/>
              <a:t>质量</a:t>
            </a:r>
            <a:r>
              <a:rPr lang="zh-CN" altLang="zh-CN" sz="1400" dirty="0" smtClean="0"/>
              <a:t>。</a:t>
            </a:r>
            <a:endParaRPr lang="zh-CN" altLang="zh-CN" sz="1400" dirty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400" dirty="0"/>
              <a:t>基地瞄准“国内一流、世界领先”、生态型、环保型、旅游型、数字化绿色矿山的建设目标，高度重视绿色矿山科普工作。</a:t>
            </a:r>
            <a:r>
              <a:rPr lang="en-US" altLang="zh-CN" sz="1400" dirty="0"/>
              <a:t>2017</a:t>
            </a:r>
            <a:r>
              <a:rPr lang="zh-CN" altLang="en-US" sz="1400" dirty="0"/>
              <a:t>年</a:t>
            </a:r>
            <a:r>
              <a:rPr lang="en-US" altLang="zh-CN" sz="1400" dirty="0"/>
              <a:t>8</a:t>
            </a:r>
            <a:r>
              <a:rPr lang="zh-CN" altLang="en-US" sz="1400" dirty="0"/>
              <a:t>月，基地作为全省唯一一家示范企业，被列为国家级</a:t>
            </a:r>
            <a:r>
              <a:rPr lang="en-US" altLang="zh-CN" sz="1400" dirty="0"/>
              <a:t>“</a:t>
            </a:r>
            <a:r>
              <a:rPr lang="zh-CN" altLang="zh-CN" sz="1400" dirty="0"/>
              <a:t>绿色工厂</a:t>
            </a:r>
            <a:r>
              <a:rPr lang="en-US" altLang="zh-CN" sz="1400" dirty="0"/>
              <a:t>”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60" y="1127125"/>
            <a:ext cx="2707005" cy="368046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pic>
        <p:nvPicPr>
          <p:cNvPr id="7" name="图片 6" descr="金徽矿业外景1.JPG"/>
          <p:cNvPicPr>
            <a:picLocks noChangeAspect="1"/>
          </p:cNvPicPr>
          <p:nvPr/>
        </p:nvPicPr>
        <p:blipFill>
          <a:blip r:embed="rId2" cstate="print"/>
          <a:srcRect l="2837" t="14345" r="4078" b="2185"/>
          <a:stretch>
            <a:fillRect/>
          </a:stretch>
        </p:blipFill>
        <p:spPr>
          <a:xfrm>
            <a:off x="377190" y="2049780"/>
            <a:ext cx="5478780" cy="2789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微信图片_2017121016142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28556" y="1314026"/>
            <a:ext cx="2336884" cy="312411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250" y="821055"/>
            <a:ext cx="4697730" cy="3851275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zh-CN" altLang="zh-CN" sz="1350" dirty="0"/>
              <a:t>基地在科普宣传</a:t>
            </a:r>
            <a:r>
              <a:rPr lang="zh-CN" altLang="zh-CN" sz="1350" dirty="0" smtClean="0"/>
              <a:t>工作中</a:t>
            </a:r>
            <a:r>
              <a:rPr lang="zh-CN" altLang="zh-CN" sz="1350" dirty="0"/>
              <a:t>，坚持</a:t>
            </a:r>
            <a:r>
              <a:rPr lang="en-US" altLang="zh-CN" sz="1350" dirty="0"/>
              <a:t>“</a:t>
            </a:r>
            <a:r>
              <a:rPr lang="zh-CN" altLang="en-US" sz="1350" dirty="0"/>
              <a:t>请进来、走出去</a:t>
            </a:r>
            <a:r>
              <a:rPr lang="en-US" altLang="zh-CN" sz="1350" dirty="0"/>
              <a:t>”</a:t>
            </a:r>
            <a:r>
              <a:rPr lang="zh-CN" altLang="en-US" sz="1350" dirty="0"/>
              <a:t>战略，目前已经在</a:t>
            </a:r>
            <a:r>
              <a:rPr lang="zh-CN" altLang="zh-CN" sz="1350" dirty="0"/>
              <a:t>《中国国土资源报》、《人民周刊》、《经济杂志》、《绿色矿山》、《甘肃地质矿产报》以及“矿业界”等多个媒体渠道进行了绿色矿山科普宣传，这已经为</a:t>
            </a:r>
            <a:r>
              <a:rPr lang="zh-CN" altLang="zh-CN" sz="1350" dirty="0" smtClean="0"/>
              <a:t>下一步增强</a:t>
            </a:r>
            <a:r>
              <a:rPr lang="zh-CN" altLang="zh-CN" sz="1350" dirty="0"/>
              <a:t>基地科普宣传水平增添了</a:t>
            </a:r>
            <a:r>
              <a:rPr lang="zh-CN" altLang="zh-CN" sz="1350" dirty="0" smtClean="0"/>
              <a:t>更多</a:t>
            </a:r>
            <a:r>
              <a:rPr lang="zh-CN" altLang="en-US" sz="1350" dirty="0" smtClean="0"/>
              <a:t>后劲</a:t>
            </a:r>
            <a:r>
              <a:rPr lang="zh-CN" altLang="zh-CN" sz="1350" dirty="0" smtClean="0"/>
              <a:t>。</a:t>
            </a:r>
            <a:endParaRPr lang="zh-CN" altLang="en-US" sz="1350" b="1" dirty="0"/>
          </a:p>
        </p:txBody>
      </p:sp>
      <p:pic>
        <p:nvPicPr>
          <p:cNvPr id="16" name="图片 15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3687" y="803822"/>
            <a:ext cx="3346450" cy="41535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73" y="1188739"/>
            <a:ext cx="2344420" cy="328803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39340"/>
            <a:ext cx="4490085" cy="2443480"/>
          </a:xfrm>
          <a:prstGeom prst="rect">
            <a:avLst/>
          </a:prstGeom>
        </p:spPr>
      </p:pic>
      <p:pic>
        <p:nvPicPr>
          <p:cNvPr id="7" name="图片 6" descr="图片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824" y="1188454"/>
            <a:ext cx="2387947" cy="3261626"/>
          </a:xfrm>
          <a:prstGeom prst="rect">
            <a:avLst/>
          </a:prstGeom>
        </p:spPr>
      </p:pic>
      <p:pic>
        <p:nvPicPr>
          <p:cNvPr id="8" name="图片 7" descr="图片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111" y="1216887"/>
            <a:ext cx="2357244" cy="3190745"/>
          </a:xfrm>
          <a:prstGeom prst="rect">
            <a:avLst/>
          </a:prstGeom>
        </p:spPr>
      </p:pic>
      <p:pic>
        <p:nvPicPr>
          <p:cNvPr id="11" name="图片 10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8000" y="1190112"/>
            <a:ext cx="2342170" cy="3293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545" y="1105535"/>
            <a:ext cx="2312670" cy="345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ts val="2200"/>
              </a:lnSpc>
            </a:pPr>
            <a:r>
              <a:rPr lang="en-US" altLang="zh-CN" sz="1400" dirty="0" smtClean="0">
                <a:sym typeface="+mn-ea"/>
              </a:rPr>
              <a:t>        </a:t>
            </a:r>
            <a:r>
              <a:rPr lang="zh-CN" altLang="zh-CN" sz="1400" dirty="0" smtClean="0">
                <a:sym typeface="+mn-ea"/>
              </a:rPr>
              <a:t>绿色矿山不仅仅是</a:t>
            </a:r>
            <a:r>
              <a:rPr lang="zh-CN" altLang="zh-CN" sz="1400" dirty="0">
                <a:sym typeface="+mn-ea"/>
              </a:rPr>
              <a:t>指山青水秀</a:t>
            </a:r>
            <a:r>
              <a:rPr lang="zh-CN" altLang="zh-CN" sz="1400" dirty="0" smtClean="0">
                <a:sym typeface="+mn-ea"/>
              </a:rPr>
              <a:t>，</a:t>
            </a:r>
            <a:r>
              <a:rPr lang="zh-CN" altLang="en-US" sz="1400" dirty="0" smtClean="0">
                <a:sym typeface="+mn-ea"/>
              </a:rPr>
              <a:t>天蓝水清，</a:t>
            </a:r>
            <a:r>
              <a:rPr lang="zh-CN" altLang="zh-CN" sz="1400" dirty="0" smtClean="0">
                <a:sym typeface="+mn-ea"/>
              </a:rPr>
              <a:t>它主要从</a:t>
            </a:r>
            <a:r>
              <a:rPr lang="zh-CN" altLang="zh-CN" sz="1400" dirty="0">
                <a:sym typeface="+mn-ea"/>
              </a:rPr>
              <a:t>“依法办矿、规范管理、资源综合利用、技术创新、节能减排、环境保护、土地复垦、社区和谐、企业文化”</a:t>
            </a:r>
            <a:r>
              <a:rPr lang="zh-CN" altLang="zh-CN" sz="1400" dirty="0" smtClean="0">
                <a:sym typeface="+mn-ea"/>
              </a:rPr>
              <a:t>等方面</a:t>
            </a:r>
            <a:r>
              <a:rPr lang="zh-CN" altLang="zh-CN" sz="1400" dirty="0">
                <a:sym typeface="+mn-ea"/>
              </a:rPr>
              <a:t>均</a:t>
            </a:r>
            <a:r>
              <a:rPr lang="zh-CN" altLang="zh-CN" sz="1400" dirty="0" smtClean="0">
                <a:sym typeface="+mn-ea"/>
              </a:rPr>
              <a:t>有</a:t>
            </a:r>
            <a:r>
              <a:rPr lang="zh-CN" altLang="en-US" sz="1400" dirty="0" smtClean="0">
                <a:sym typeface="+mn-ea"/>
              </a:rPr>
              <a:t>系统阐述</a:t>
            </a:r>
            <a:r>
              <a:rPr lang="zh-CN" altLang="zh-CN" sz="1400" dirty="0" smtClean="0">
                <a:sym typeface="+mn-ea"/>
              </a:rPr>
              <a:t>，</a:t>
            </a:r>
            <a:r>
              <a:rPr lang="zh-CN" altLang="zh-CN" sz="1400" dirty="0">
                <a:sym typeface="+mn-ea"/>
              </a:rPr>
              <a:t>我们金徽矿业科普基地在绿色矿山建设科普方面的建设实践</a:t>
            </a:r>
            <a:r>
              <a:rPr lang="zh-CN" altLang="zh-CN" sz="1400" dirty="0" smtClean="0">
                <a:sym typeface="+mn-ea"/>
              </a:rPr>
              <a:t>，</a:t>
            </a:r>
            <a:r>
              <a:rPr lang="zh-CN" altLang="en-US" sz="1400" dirty="0" smtClean="0">
                <a:sym typeface="+mn-ea"/>
              </a:rPr>
              <a:t>已经</a:t>
            </a:r>
            <a:r>
              <a:rPr lang="zh-CN" altLang="zh-CN" sz="1400" dirty="0" smtClean="0">
                <a:sym typeface="+mn-ea"/>
              </a:rPr>
              <a:t>得到</a:t>
            </a:r>
            <a:r>
              <a:rPr lang="zh-CN" altLang="zh-CN" sz="1400" dirty="0">
                <a:sym typeface="+mn-ea"/>
              </a:rPr>
              <a:t>了各界人士的肯定和认可：</a:t>
            </a:r>
            <a:endParaRPr lang="zh-CN" altLang="en-US" sz="1400" dirty="0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  <p:pic>
        <p:nvPicPr>
          <p:cNvPr id="11" name="图片 10" descr="微信图片_2017111622004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54300" y="1052195"/>
            <a:ext cx="6350000" cy="356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4" y="964901"/>
            <a:ext cx="8851090" cy="3999805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" y="949367"/>
            <a:ext cx="8977745" cy="4046513"/>
          </a:xfr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8" y="1009716"/>
            <a:ext cx="8880568" cy="3986163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5930642" y="240562"/>
            <a:ext cx="3022508" cy="458273"/>
          </a:xfrm>
        </p:spPr>
        <p:txBody>
          <a:bodyPr>
            <a:normAutofit fontScale="90000"/>
          </a:bodyPr>
          <a:lstStyle/>
          <a:p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徽矿业科普教育工作开展情况</a:t>
            </a:r>
            <a:br>
              <a:rPr lang="zh-CN" altLang="zh-CN" sz="1650" dirty="0"/>
            </a:br>
            <a:endParaRPr lang="zh-CN" alt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9245" y="445770"/>
            <a:ext cx="8562975" cy="2813050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endParaRPr lang="en-US" altLang="zh-CN" sz="1650" dirty="0" smtClean="0"/>
          </a:p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650" dirty="0" smtClean="0"/>
              <a:t> </a:t>
            </a:r>
            <a:r>
              <a:rPr lang="zh-CN" altLang="zh-CN" sz="1400" dirty="0" smtClean="0"/>
              <a:t>随着</a:t>
            </a:r>
            <a:r>
              <a:rPr lang="zh-CN" altLang="zh-CN" sz="1400" dirty="0"/>
              <a:t>探矿成果的不断扩大和企业的持续发展，金徽矿业科普教育工作将创新发展模式，在现有科普资源的基础上，发展地学旅游和地质学科普，充分发挥国家</a:t>
            </a:r>
            <a:r>
              <a:rPr lang="en-US" altLang="zh-CN" sz="1400" dirty="0"/>
              <a:t>4A</a:t>
            </a:r>
            <a:r>
              <a:rPr lang="zh-CN" altLang="zh-CN" sz="1400" dirty="0"/>
              <a:t>级旅游景区和金徽航空基地的作用，打造“西安</a:t>
            </a:r>
            <a:r>
              <a:rPr lang="en-US" altLang="zh-CN" sz="1400" dirty="0"/>
              <a:t>--</a:t>
            </a:r>
            <a:r>
              <a:rPr lang="zh-CN" altLang="zh-CN" sz="1400" dirty="0"/>
              <a:t>宝鸡</a:t>
            </a:r>
            <a:r>
              <a:rPr lang="en-US" altLang="zh-CN" sz="1400" dirty="0"/>
              <a:t>--</a:t>
            </a:r>
            <a:r>
              <a:rPr lang="zh-CN" altLang="zh-CN" sz="1400" dirty="0"/>
              <a:t>金徽</a:t>
            </a:r>
            <a:r>
              <a:rPr lang="en-US" altLang="zh-CN" sz="1400" dirty="0"/>
              <a:t>--</a:t>
            </a:r>
            <a:r>
              <a:rPr lang="zh-CN" altLang="zh-CN" sz="1400" dirty="0"/>
              <a:t>兰州—青海”为主线的空中一带一路科普航线，建设“地学</a:t>
            </a:r>
            <a:r>
              <a:rPr lang="en-US" altLang="zh-CN" sz="1400" dirty="0"/>
              <a:t>+</a:t>
            </a:r>
            <a:r>
              <a:rPr lang="zh-CN" altLang="zh-CN" sz="1400" dirty="0"/>
              <a:t>旅游”模式</a:t>
            </a:r>
            <a:r>
              <a:rPr lang="zh-CN" altLang="zh-CN" sz="1400" dirty="0" smtClean="0"/>
              <a:t>，努力</a:t>
            </a:r>
            <a:r>
              <a:rPr lang="zh-CN" altLang="zh-CN" sz="1400" dirty="0"/>
              <a:t>打造</a:t>
            </a:r>
            <a:r>
              <a:rPr lang="zh-CN" altLang="zh-CN" sz="1400" dirty="0" smtClean="0"/>
              <a:t>成特色</a:t>
            </a:r>
            <a:r>
              <a:rPr lang="zh-CN" altLang="en-US" sz="1400" dirty="0" smtClean="0"/>
              <a:t>科普</a:t>
            </a:r>
            <a:r>
              <a:rPr lang="zh-CN" altLang="zh-CN" sz="1400" dirty="0" smtClean="0"/>
              <a:t>基地</a:t>
            </a:r>
            <a:r>
              <a:rPr lang="zh-CN" altLang="zh-CN" sz="1400" dirty="0"/>
              <a:t>，适应时代新要求，为促进全省科普教育工作做出更多应有贡献。</a:t>
            </a:r>
            <a:endParaRPr lang="zh-CN" altLang="zh-CN" sz="1400" dirty="0"/>
          </a:p>
          <a:p>
            <a:pPr marL="0" indent="457200">
              <a:lnSpc>
                <a:spcPct val="100000"/>
              </a:lnSpc>
              <a:buNone/>
            </a:pPr>
            <a:endParaRPr lang="zh-CN" altLang="en-US" sz="1400" dirty="0"/>
          </a:p>
          <a:p>
            <a:pPr marL="0" indent="457200">
              <a:lnSpc>
                <a:spcPct val="100000"/>
              </a:lnSpc>
              <a:buNone/>
            </a:pPr>
            <a:endParaRPr lang="zh-CN" altLang="en-US" sz="1400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808942" y="126643"/>
            <a:ext cx="3969327" cy="566630"/>
          </a:xfrm>
        </p:spPr>
        <p:txBody>
          <a:bodyPr>
            <a:normAutofit/>
          </a:bodyPr>
          <a:lstStyle/>
          <a:p>
            <a:r>
              <a:rPr lang="zh-CN" altLang="zh-CN" sz="1800" b="1" dirty="0" smtClean="0"/>
              <a:t>金</a:t>
            </a:r>
            <a:r>
              <a:rPr lang="zh-CN" altLang="zh-CN" sz="1800" b="1" dirty="0"/>
              <a:t>徽矿业科普教育基地发展规划</a:t>
            </a:r>
            <a:endParaRPr lang="zh-CN" altLang="en-US" sz="1800" b="1" dirty="0"/>
          </a:p>
        </p:txBody>
      </p:sp>
      <p:pic>
        <p:nvPicPr>
          <p:cNvPr id="10" name="图片 9" descr="001 (24)_副本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2635" y="2356485"/>
            <a:ext cx="7546340" cy="2449830"/>
          </a:xfrm>
          <a:prstGeom prst="rect">
            <a:avLst/>
          </a:prstGeom>
        </p:spPr>
      </p:pic>
      <p:pic>
        <p:nvPicPr>
          <p:cNvPr id="6" name="图片 5" descr="微信图片_20171117081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206" y="2216153"/>
            <a:ext cx="4095779" cy="2730520"/>
          </a:xfrm>
          <a:prstGeom prst="rect">
            <a:avLst/>
          </a:prstGeom>
        </p:spPr>
      </p:pic>
      <p:pic>
        <p:nvPicPr>
          <p:cNvPr id="8" name="图片 7" descr="微信图片_20171116204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4375" y="2216150"/>
            <a:ext cx="4316730" cy="273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17111720130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5174" y="796377"/>
            <a:ext cx="8634095" cy="41198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03020" y="2973070"/>
            <a:ext cx="7010400" cy="8705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zh-CN" altLang="zh-CN" sz="6000" b="1" i="1" baseline="30000" dirty="0" smtClean="0">
                <a:solidFill>
                  <a:schemeClr val="accent4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方正正大黑简体" panose="02000000000000000000" charset="-122"/>
                <a:ea typeface="方正正大黑简体" panose="02000000000000000000" charset="-122"/>
                <a:sym typeface="+mn-ea"/>
              </a:rPr>
              <a:t>感谢您的聆听，恳请批评指正！</a:t>
            </a:r>
            <a:endParaRPr lang="zh-CN" altLang="zh-CN" sz="6000" b="1" i="1" baseline="30000" dirty="0" smtClean="0">
              <a:solidFill>
                <a:schemeClr val="accent4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方正正大黑简体" panose="02000000000000000000" charset="-122"/>
              <a:ea typeface="方正正大黑简体" panose="02000000000000000000" charset="-122"/>
              <a:sym typeface="+mn-ea"/>
            </a:endParaRPr>
          </a:p>
          <a:p>
            <a:endParaRPr lang="zh-CN" altLang="zh-CN" i="1" baseline="30000" dirty="0" smtClean="0">
              <a:solidFill>
                <a:schemeClr val="accent4"/>
              </a:solidFill>
              <a:effectLst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082030" y="1153160"/>
            <a:ext cx="2977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>
              <a:lnSpc>
                <a:spcPts val="2200"/>
              </a:lnSpc>
            </a:pPr>
            <a:r>
              <a:rPr lang="zh-CN" altLang="zh-CN" sz="1400" dirty="0"/>
              <a:t>金徽矿业科普教育</a:t>
            </a:r>
            <a:r>
              <a:rPr lang="zh-CN" altLang="zh-CN" sz="1400" dirty="0" smtClean="0"/>
              <a:t>基地</a:t>
            </a:r>
            <a:r>
              <a:rPr lang="zh-CN" altLang="en-US" sz="1400" dirty="0" smtClean="0"/>
              <a:t>位于</a:t>
            </a:r>
            <a:r>
              <a:rPr lang="zh-CN" altLang="zh-CN" sz="1400" dirty="0" smtClean="0"/>
              <a:t>西</a:t>
            </a:r>
            <a:r>
              <a:rPr lang="zh-CN" altLang="zh-CN" sz="1400" dirty="0"/>
              <a:t>秦岭南麓，嘉陵江上游，是依托</a:t>
            </a:r>
            <a:r>
              <a:rPr lang="en-US" altLang="zh-CN" sz="1400" dirty="0"/>
              <a:t>150</a:t>
            </a:r>
            <a:r>
              <a:rPr lang="zh-CN" altLang="zh-CN" sz="1400" dirty="0"/>
              <a:t>万吨</a:t>
            </a:r>
            <a:r>
              <a:rPr lang="en-US" altLang="zh-CN" sz="1400" dirty="0"/>
              <a:t>/</a:t>
            </a:r>
            <a:r>
              <a:rPr lang="zh-CN" altLang="zh-CN" sz="1400" dirty="0"/>
              <a:t>年铅锌矿采选项目和国家</a:t>
            </a:r>
            <a:r>
              <a:rPr lang="en-US" altLang="zh-CN" sz="1400" dirty="0"/>
              <a:t>AAAA</a:t>
            </a:r>
            <a:r>
              <a:rPr lang="zh-CN" altLang="zh-CN" sz="1400" dirty="0"/>
              <a:t>级旅游景区</a:t>
            </a:r>
            <a:r>
              <a:rPr lang="zh-CN" altLang="zh-CN" sz="1400" dirty="0" smtClean="0"/>
              <a:t>，</a:t>
            </a:r>
            <a:r>
              <a:rPr lang="zh-CN" altLang="en-US" sz="1400" dirty="0" smtClean="0"/>
              <a:t>被</a:t>
            </a:r>
            <a:r>
              <a:rPr lang="zh-CN" altLang="zh-CN" sz="1400" dirty="0" smtClean="0"/>
              <a:t>新</a:t>
            </a:r>
            <a:r>
              <a:rPr lang="zh-CN" altLang="en-US" sz="1400" dirty="0" smtClean="0"/>
              <a:t>挂牌</a:t>
            </a:r>
            <a:r>
              <a:rPr lang="zh-CN" altLang="zh-CN" sz="1400" dirty="0" smtClean="0"/>
              <a:t>的</a:t>
            </a:r>
            <a:r>
              <a:rPr lang="zh-CN" altLang="zh-CN" sz="1400" dirty="0"/>
              <a:t>科普教育基地。</a:t>
            </a:r>
            <a:endParaRPr lang="zh-CN" altLang="zh-CN" sz="1400" dirty="0"/>
          </a:p>
          <a:p>
            <a:pPr indent="457200" algn="just" fontAlgn="auto">
              <a:lnSpc>
                <a:spcPts val="2200"/>
              </a:lnSpc>
            </a:pPr>
            <a:endParaRPr lang="en-US" altLang="zh-CN" sz="1350" dirty="0" smtClean="0"/>
          </a:p>
        </p:txBody>
      </p:sp>
      <p:pic>
        <p:nvPicPr>
          <p:cNvPr id="5" name="图片 4" descr="9甘肃省科普教育基地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46094" y="2700727"/>
            <a:ext cx="2849328" cy="1849772"/>
          </a:xfrm>
          <a:prstGeom prst="rect">
            <a:avLst/>
          </a:prstGeom>
        </p:spPr>
      </p:pic>
      <p:pic>
        <p:nvPicPr>
          <p:cNvPr id="6" name="图片 5" descr="迎宾瀑布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791" y="1153458"/>
            <a:ext cx="5866259" cy="3397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79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79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3045" y="697319"/>
            <a:ext cx="2253615" cy="4323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fontAlgn="auto">
              <a:lnSpc>
                <a:spcPts val="2200"/>
              </a:lnSpc>
            </a:pPr>
            <a:r>
              <a:rPr lang="zh-CN" altLang="zh-CN" sz="1400" dirty="0" smtClean="0">
                <a:sym typeface="+mn-ea"/>
              </a:rPr>
              <a:t>从</a:t>
            </a:r>
            <a:r>
              <a:rPr lang="en-US" altLang="zh-CN" sz="1400" dirty="0">
                <a:sym typeface="+mn-ea"/>
              </a:rPr>
              <a:t>2009</a:t>
            </a:r>
            <a:r>
              <a:rPr lang="zh-CN" altLang="zh-CN" sz="1400" dirty="0">
                <a:sym typeface="+mn-ea"/>
              </a:rPr>
              <a:t>年开始，金徽矿业与多家科研院所及勘查单位合作，先后投资</a:t>
            </a:r>
            <a:r>
              <a:rPr lang="en-US" altLang="zh-CN" sz="1400" dirty="0">
                <a:sym typeface="+mn-ea"/>
              </a:rPr>
              <a:t>6</a:t>
            </a:r>
            <a:r>
              <a:rPr lang="zh-CN" altLang="zh-CN" sz="1400" dirty="0">
                <a:sym typeface="+mn-ea"/>
              </a:rPr>
              <a:t>亿多元，在自有探矿权范围内开展深部风险探矿，发现了大型铅锌矿床，取得近二十年来业内铅锌探矿的重大突破</a:t>
            </a:r>
            <a:r>
              <a:rPr lang="zh-CN" altLang="zh-CN" sz="1400" dirty="0" smtClean="0">
                <a:sym typeface="+mn-ea"/>
              </a:rPr>
              <a:t>。</a:t>
            </a:r>
            <a:r>
              <a:rPr lang="zh-CN" altLang="en-US" sz="1400" dirty="0" smtClean="0">
                <a:sym typeface="+mn-ea"/>
              </a:rPr>
              <a:t>项目注册资金</a:t>
            </a:r>
            <a:r>
              <a:rPr lang="en-US" altLang="zh-CN" sz="1400" dirty="0" smtClean="0">
                <a:sym typeface="+mn-ea"/>
              </a:rPr>
              <a:t>8</a:t>
            </a:r>
            <a:r>
              <a:rPr lang="zh-CN" altLang="en-US" sz="1400" dirty="0" smtClean="0">
                <a:sym typeface="+mn-ea"/>
              </a:rPr>
              <a:t>亿元，是一家民营矿山企业。</a:t>
            </a:r>
            <a:endParaRPr lang="en-US" altLang="zh-CN" sz="1400" dirty="0" smtClean="0"/>
          </a:p>
          <a:p>
            <a:pPr indent="457200" algn="just" fontAlgn="auto">
              <a:lnSpc>
                <a:spcPts val="2200"/>
              </a:lnSpc>
            </a:pPr>
            <a:r>
              <a:rPr lang="en-US" altLang="zh-CN" sz="1400" dirty="0" smtClean="0"/>
              <a:t>2013</a:t>
            </a:r>
            <a:r>
              <a:rPr lang="zh-CN" altLang="zh-CN" sz="1400" dirty="0"/>
              <a:t>年年底开工建设的铅锌矿采选项目，设计规模为年采选矿石量</a:t>
            </a:r>
            <a:r>
              <a:rPr lang="en-US" altLang="zh-CN" sz="1400" dirty="0"/>
              <a:t>150</a:t>
            </a:r>
            <a:r>
              <a:rPr lang="zh-CN" altLang="zh-CN" sz="1400" dirty="0"/>
              <a:t>万吨，目前已基本建成，进入试生产阶段。</a:t>
            </a:r>
            <a:endParaRPr lang="zh-CN" altLang="en-US" sz="1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60" y="1065398"/>
            <a:ext cx="6286310" cy="3536050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6329679" y="0"/>
            <a:ext cx="2584433" cy="60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企业概况</a:t>
            </a:r>
            <a:endParaRPr kumimoji="0" lang="zh-CN" altLang="en-US" sz="16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866" y="817435"/>
            <a:ext cx="2959049" cy="1970257"/>
          </a:xfrm>
        </p:spPr>
        <p:txBody>
          <a:bodyPr>
            <a:noAutofit/>
          </a:bodyPr>
          <a:lstStyle/>
          <a:p>
            <a:pPr marL="0" indent="457200" algn="just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1.</a:t>
            </a:r>
            <a:r>
              <a:rPr lang="zh-CN" altLang="zh-CN" sz="1400" dirty="0" smtClean="0"/>
              <a:t>基地</a:t>
            </a:r>
            <a:r>
              <a:rPr lang="zh-CN" altLang="zh-CN" sz="1400" dirty="0"/>
              <a:t>建成了行业内存储规模量最大、保存岩芯最完整的探矿岩芯资料馆，该馆于</a:t>
            </a:r>
            <a:r>
              <a:rPr lang="en-US" altLang="zh-CN" sz="1400" dirty="0"/>
              <a:t>2016</a:t>
            </a:r>
            <a:r>
              <a:rPr lang="zh-CN" altLang="zh-CN" sz="1400" dirty="0"/>
              <a:t>年被省国土资源</a:t>
            </a:r>
            <a:r>
              <a:rPr lang="zh-CN" altLang="zh-CN" sz="1400" dirty="0" smtClean="0"/>
              <a:t>厅</a:t>
            </a:r>
            <a:r>
              <a:rPr lang="zh-CN" altLang="en-US" sz="1400" dirty="0" smtClean="0"/>
              <a:t>资料馆</a:t>
            </a:r>
            <a:r>
              <a:rPr lang="zh-CN" altLang="zh-CN" sz="1400" dirty="0" smtClean="0"/>
              <a:t>正式</a:t>
            </a:r>
            <a:r>
              <a:rPr lang="zh-CN" altLang="zh-CN" sz="1400" dirty="0"/>
              <a:t>命名为实物岩芯资料馆，它已经成为专家教授</a:t>
            </a:r>
            <a:r>
              <a:rPr lang="zh-CN" altLang="zh-CN" sz="1400" dirty="0" smtClean="0"/>
              <a:t>和</a:t>
            </a:r>
            <a:r>
              <a:rPr lang="zh-CN" altLang="en-US" sz="1400" dirty="0" smtClean="0"/>
              <a:t>广大</a:t>
            </a:r>
            <a:r>
              <a:rPr lang="zh-CN" altLang="zh-CN" sz="1400" dirty="0" smtClean="0"/>
              <a:t>学者进一步</a:t>
            </a:r>
            <a:r>
              <a:rPr lang="zh-CN" altLang="zh-CN" sz="1400" dirty="0"/>
              <a:t>研究西成铅锌矿带的重要基础</a:t>
            </a:r>
            <a:r>
              <a:rPr lang="zh-CN" altLang="zh-CN" sz="1400" dirty="0" smtClean="0"/>
              <a:t>资料</a:t>
            </a:r>
            <a:r>
              <a:rPr lang="zh-CN" altLang="en-US" sz="1400" dirty="0" smtClean="0"/>
              <a:t>。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15" y="929005"/>
            <a:ext cx="5554345" cy="3703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4" y="2899873"/>
            <a:ext cx="2992582" cy="183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67425" y="894080"/>
            <a:ext cx="2951480" cy="2205355"/>
          </a:xfrm>
        </p:spPr>
        <p:txBody>
          <a:bodyPr>
            <a:normAutofit/>
          </a:bodyPr>
          <a:lstStyle/>
          <a:p>
            <a:pPr marL="0" lvl="0" indent="457200" algn="just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2.</a:t>
            </a:r>
            <a:r>
              <a:rPr lang="zh-CN" altLang="zh-CN" sz="1400" dirty="0" smtClean="0"/>
              <a:t>基地</a:t>
            </a:r>
            <a:r>
              <a:rPr lang="zh-CN" altLang="zh-CN" sz="1400" dirty="0"/>
              <a:t>建有涵盖</a:t>
            </a:r>
            <a:r>
              <a:rPr lang="zh-CN" altLang="zh-CN" sz="1400" dirty="0" smtClean="0"/>
              <a:t>资源、勘查、工艺、环保、安全、文化等</a:t>
            </a:r>
            <a:r>
              <a:rPr lang="zh-CN" altLang="zh-CN" sz="1400" dirty="0"/>
              <a:t>融矿业文化与科普宣传为一体的展览馆，建有</a:t>
            </a:r>
            <a:r>
              <a:rPr lang="en-US" altLang="zh-CN" sz="1400" dirty="0"/>
              <a:t>5D</a:t>
            </a:r>
            <a:r>
              <a:rPr lang="zh-CN" altLang="zh-CN" sz="1400" dirty="0"/>
              <a:t>影视厅，</a:t>
            </a:r>
            <a:r>
              <a:rPr lang="zh-CN" altLang="zh-CN" sz="1400" dirty="0" smtClean="0"/>
              <a:t>这些</a:t>
            </a:r>
            <a:r>
              <a:rPr lang="zh-CN" altLang="en-US" sz="1400" dirty="0" smtClean="0"/>
              <a:t>设施设备</a:t>
            </a:r>
            <a:r>
              <a:rPr lang="zh-CN" altLang="zh-CN" sz="1400" dirty="0" smtClean="0"/>
              <a:t>均</a:t>
            </a:r>
            <a:r>
              <a:rPr lang="zh-CN" altLang="zh-CN" sz="1400" dirty="0"/>
              <a:t>已成为了基地开展科普工作的重要平台，为广大青少年学习地学知识和培养创新思维提供了重要场所。</a:t>
            </a:r>
            <a:endParaRPr lang="zh-CN" altLang="zh-CN" sz="1400" dirty="0"/>
          </a:p>
          <a:p>
            <a:pPr marL="0" indent="457200">
              <a:lnSpc>
                <a:spcPct val="110000"/>
              </a:lnSpc>
              <a:buNone/>
            </a:pPr>
            <a:endParaRPr lang="zh-CN" altLang="en-US" sz="135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" y="1198880"/>
            <a:ext cx="5929630" cy="3335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429"/>
          <a:stretch>
            <a:fillRect/>
          </a:stretch>
        </p:blipFill>
        <p:spPr>
          <a:xfrm>
            <a:off x="6179185" y="3098800"/>
            <a:ext cx="2727325" cy="193167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500" y="2631440"/>
            <a:ext cx="3324860" cy="2635250"/>
          </a:xfrm>
        </p:spPr>
        <p:txBody>
          <a:bodyPr>
            <a:normAutofit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3.</a:t>
            </a:r>
            <a:r>
              <a:rPr lang="zh-CN" altLang="zh-CN" sz="1400" dirty="0" smtClean="0"/>
              <a:t>基地</a:t>
            </a:r>
            <a:r>
              <a:rPr lang="zh-CN" altLang="en-US" sz="1400" dirty="0" smtClean="0"/>
              <a:t>采用</a:t>
            </a:r>
            <a:r>
              <a:rPr lang="zh-CN" altLang="zh-CN" sz="1400" dirty="0" smtClean="0"/>
              <a:t>先进</a:t>
            </a:r>
            <a:r>
              <a:rPr lang="zh-CN" altLang="zh-CN" sz="1400" dirty="0"/>
              <a:t>的采矿提升运输系统，在技术上选取了主平硐—主（箕斗）副（罐笼）竖井开拓方案，用竖井和巷道电子指挥管控系统管理的地下运输巷道，既解决了地表地形限制，工业场地布置受限的问题，又最大限度地提高了采矿运输效率保证了安全，为传统矿山的转型升级和开发，创新了方式方法。</a:t>
            </a:r>
            <a:endParaRPr lang="zh-CN" altLang="en-US" sz="1400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" y="803275"/>
            <a:ext cx="2941320" cy="1824990"/>
          </a:xfrm>
          <a:prstGeom prst="rect">
            <a:avLst/>
          </a:prstGeom>
        </p:spPr>
      </p:pic>
      <p:pic>
        <p:nvPicPr>
          <p:cNvPr id="7" name="图片 6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5015" y="1152525"/>
            <a:ext cx="5713095" cy="342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905" y="1243965"/>
            <a:ext cx="2927985" cy="3391535"/>
          </a:xfrm>
        </p:spPr>
        <p:txBody>
          <a:bodyPr>
            <a:normAutofit/>
          </a:bodyPr>
          <a:lstStyle/>
          <a:p>
            <a:pPr marL="0" lv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4.</a:t>
            </a:r>
            <a:r>
              <a:rPr lang="zh-CN" altLang="en-US" sz="1400" dirty="0" smtClean="0"/>
              <a:t>基地</a:t>
            </a:r>
            <a:r>
              <a:rPr lang="zh-CN" altLang="zh-CN" sz="1400" dirty="0" smtClean="0"/>
              <a:t>建</a:t>
            </a:r>
            <a:r>
              <a:rPr lang="zh-CN" altLang="zh-CN" sz="1400" dirty="0"/>
              <a:t>有一条具有国际一流水平的选矿</a:t>
            </a:r>
            <a:r>
              <a:rPr lang="zh-CN" altLang="zh-CN" sz="1400" dirty="0" smtClean="0"/>
              <a:t>流水</a:t>
            </a:r>
            <a:r>
              <a:rPr lang="zh-CN" altLang="en-US" sz="1400" dirty="0" smtClean="0"/>
              <a:t>生产</a:t>
            </a:r>
            <a:r>
              <a:rPr lang="zh-CN" altLang="zh-CN" sz="1400" dirty="0" smtClean="0"/>
              <a:t>线</a:t>
            </a:r>
            <a:r>
              <a:rPr lang="zh-CN" altLang="zh-CN" sz="1400" dirty="0"/>
              <a:t>，选矿生产采用的选矿工艺流程是，一段粗碎（在井下）、半自磨</a:t>
            </a:r>
            <a:r>
              <a:rPr lang="en-US" altLang="zh-CN" sz="1400" dirty="0"/>
              <a:t>+</a:t>
            </a:r>
            <a:r>
              <a:rPr lang="zh-CN" altLang="zh-CN" sz="1400" dirty="0"/>
              <a:t>顽石破碎</a:t>
            </a:r>
            <a:r>
              <a:rPr lang="en-US" altLang="zh-CN" sz="1400" dirty="0"/>
              <a:t>+</a:t>
            </a:r>
            <a:r>
              <a:rPr lang="zh-CN" altLang="zh-CN" sz="1400" dirty="0"/>
              <a:t>球磨的碎磨流程，先铅后锌的优先浮选工艺，改变了传统的“三段一闭路”，一段井下初次破碎流程，实现了选矿厂干式作业少，劳动操作环境好，符合绿色环保型矿山的设计理念，这</a:t>
            </a:r>
            <a:r>
              <a:rPr lang="zh-CN" altLang="zh-CN" sz="1400" dirty="0" smtClean="0"/>
              <a:t>条</a:t>
            </a:r>
            <a:r>
              <a:rPr lang="zh-CN" altLang="en-US" sz="1400" dirty="0" smtClean="0"/>
              <a:t>生产</a:t>
            </a:r>
            <a:r>
              <a:rPr lang="zh-CN" altLang="zh-CN" sz="1400" dirty="0" smtClean="0"/>
              <a:t>线</a:t>
            </a:r>
            <a:r>
              <a:rPr lang="zh-CN" altLang="zh-CN" sz="1400" dirty="0"/>
              <a:t>免费向</a:t>
            </a:r>
            <a:r>
              <a:rPr lang="zh-CN" altLang="zh-CN" sz="1400" dirty="0" smtClean="0"/>
              <a:t>科普</a:t>
            </a:r>
            <a:r>
              <a:rPr lang="zh-CN" altLang="en-US" sz="1400" dirty="0" smtClean="0"/>
              <a:t>受众</a:t>
            </a:r>
            <a:r>
              <a:rPr lang="zh-CN" altLang="zh-CN" sz="1400" dirty="0" smtClean="0"/>
              <a:t>开放</a:t>
            </a:r>
            <a:r>
              <a:rPr lang="zh-CN" altLang="zh-CN" sz="1400" dirty="0"/>
              <a:t>。</a:t>
            </a:r>
            <a:endParaRPr lang="zh-CN" altLang="zh-CN" sz="1400" dirty="0"/>
          </a:p>
          <a:p>
            <a:pPr marL="0" indent="457200">
              <a:lnSpc>
                <a:spcPct val="100000"/>
              </a:lnSpc>
              <a:buNone/>
            </a:pPr>
            <a:endParaRPr lang="zh-CN" altLang="en-US" sz="135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62" y="1030014"/>
            <a:ext cx="5730587" cy="3820391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520" y="933450"/>
            <a:ext cx="8470900" cy="1056640"/>
          </a:xfrm>
        </p:spPr>
        <p:txBody>
          <a:bodyPr>
            <a:normAutofit fontScale="92500"/>
          </a:bodyPr>
          <a:lstStyle/>
          <a:p>
            <a:pPr marL="0" indent="457200" fontAlgn="auto">
              <a:lnSpc>
                <a:spcPts val="2200"/>
              </a:lnSpc>
              <a:spcBef>
                <a:spcPts val="700"/>
              </a:spcBef>
              <a:buNone/>
            </a:pPr>
            <a:r>
              <a:rPr lang="en-US" altLang="zh-CN" sz="1400" dirty="0" smtClean="0"/>
              <a:t>5.</a:t>
            </a:r>
            <a:r>
              <a:rPr lang="zh-CN" altLang="en-US" sz="1400" dirty="0" smtClean="0"/>
              <a:t>基地</a:t>
            </a:r>
            <a:r>
              <a:rPr lang="zh-CN" altLang="zh-CN" sz="1400" dirty="0" smtClean="0"/>
              <a:t>建成</a:t>
            </a:r>
            <a:r>
              <a:rPr lang="zh-CN" altLang="zh-CN" sz="1400" dirty="0"/>
              <a:t>了以采矿运输和提升系统相协同的采矿生产中控室，以集选矿过程数字化、可视化运行参数监控和全系统集中管控于一体的选矿生产中控室，自动化控制技术涵盖了采矿系统、选矿系统、尾矿库在线监测系统、尾矿废水处理回用系统、生产调度系统等，监测监控点达到</a:t>
            </a:r>
            <a:r>
              <a:rPr lang="en-US" altLang="zh-CN" sz="1400" dirty="0"/>
              <a:t>6000</a:t>
            </a:r>
            <a:r>
              <a:rPr lang="zh-CN" altLang="zh-CN" sz="1400" dirty="0"/>
              <a:t>多个，建成了大规模</a:t>
            </a:r>
            <a:r>
              <a:rPr lang="en-US" altLang="zh-CN" sz="1400" dirty="0"/>
              <a:t>DCS</a:t>
            </a:r>
            <a:r>
              <a:rPr lang="zh-CN" altLang="zh-CN" sz="1400" dirty="0"/>
              <a:t>系统。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-14134" r="-867" b="-29214"/>
          <a:stretch>
            <a:fillRect/>
          </a:stretch>
        </p:blipFill>
        <p:spPr>
          <a:xfrm>
            <a:off x="1602740" y="1434465"/>
            <a:ext cx="6473825" cy="431609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44761" y="94995"/>
            <a:ext cx="4169352" cy="603839"/>
          </a:xfrm>
        </p:spPr>
        <p:txBody>
          <a:bodyPr>
            <a:normAutofit/>
          </a:bodyPr>
          <a:lstStyle/>
          <a:p>
            <a:pPr algn="ctr"/>
            <a:r>
              <a:rPr lang="zh-CN" altLang="zh-CN" sz="1650" b="1" dirty="0" smtClean="0"/>
              <a:t>金</a:t>
            </a:r>
            <a:r>
              <a:rPr lang="zh-CN" altLang="zh-CN" sz="1650" b="1" dirty="0"/>
              <a:t>徽矿业科普教育</a:t>
            </a:r>
            <a:r>
              <a:rPr lang="zh-CN" altLang="zh-CN" sz="1650" b="1" dirty="0" smtClean="0"/>
              <a:t>基地基本</a:t>
            </a:r>
            <a:r>
              <a:rPr lang="zh-CN" altLang="zh-CN" sz="1650" b="1" dirty="0"/>
              <a:t>情况</a:t>
            </a:r>
            <a:endParaRPr lang="zh-CN" altLang="en-US" sz="165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3116</Words>
  <Application>WPS 演示</Application>
  <PresentationFormat>全屏显示(16:9)</PresentationFormat>
  <Paragraphs>113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微软雅黑</vt:lpstr>
      <vt:lpstr>Arial Unicode MS</vt:lpstr>
      <vt:lpstr>Calibri Light</vt:lpstr>
      <vt:lpstr>Calibri</vt:lpstr>
      <vt:lpstr>方正正大黑简体</vt:lpstr>
      <vt:lpstr>Office 主题</vt:lpstr>
      <vt:lpstr>PowerPoint 演示文稿</vt:lpstr>
      <vt:lpstr>金徽矿业在科普绿色矿山建设中的创新实践</vt:lpstr>
      <vt:lpstr>PowerPoint 演示文稿</vt:lpstr>
      <vt:lpstr>PowerPoint 演示文稿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金徽矿业科普教育基地基本情况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金徽矿业科普教育工作开展情况 </vt:lpstr>
      <vt:lpstr>金徽矿业科普教育基地发展规划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王瑶</dc:creator>
  <cp:lastModifiedBy>李彦龙</cp:lastModifiedBy>
  <cp:revision>96</cp:revision>
  <dcterms:created xsi:type="dcterms:W3CDTF">2017-12-09T00:53:00Z</dcterms:created>
  <dcterms:modified xsi:type="dcterms:W3CDTF">2017-12-10T15:20:03Z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